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sldIdLst>
    <p:sldId id="256" r:id="rId2"/>
    <p:sldId id="257" r:id="rId3"/>
    <p:sldId id="261" r:id="rId4"/>
    <p:sldId id="262" r:id="rId5"/>
    <p:sldId id="263" r:id="rId6"/>
    <p:sldId id="264" r:id="rId7"/>
    <p:sldId id="265" r:id="rId8"/>
    <p:sldId id="258" r:id="rId9"/>
    <p:sldId id="259" r:id="rId10"/>
    <p:sldId id="266" r:id="rId11"/>
    <p:sldId id="267" r:id="rId12"/>
    <p:sldId id="260" r:id="rId13"/>
    <p:sldId id="276" r:id="rId14"/>
    <p:sldId id="268" r:id="rId15"/>
    <p:sldId id="269" r:id="rId16"/>
    <p:sldId id="275" r:id="rId17"/>
    <p:sldId id="271" r:id="rId18"/>
    <p:sldId id="272" r:id="rId19"/>
    <p:sldId id="273"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92"/>
    <p:restoredTop sz="95827"/>
  </p:normalViewPr>
  <p:slideViewPr>
    <p:cSldViewPr snapToGrid="0">
      <p:cViewPr varScale="1">
        <p:scale>
          <a:sx n="95" d="100"/>
          <a:sy n="95" d="100"/>
        </p:scale>
        <p:origin x="6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GB"/>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9/29/22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16856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3086D93-FCAC-47E0-A2EE-787E62CA814C}" type="datetimeFigureOut">
              <a:rPr lang="en-US" smtClean="0"/>
              <a:t>9/29/22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6795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CDA879A6-0FD0-4734-A311-86BFCA472E6E}" type="datetimeFigureOut">
              <a:rPr lang="en-US" smtClean="0"/>
              <a:t>9/29/22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04720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9/29/22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73165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GB"/>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9/29/22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13541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3BDB8791-F1B0-41E7-B7FD-A781E65C4266}" type="datetimeFigureOut">
              <a:rPr lang="en-US" smtClean="0"/>
              <a:t>9/29/22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350237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Date Placeholder 1"/>
          <p:cNvSpPr>
            <a:spLocks noGrp="1"/>
          </p:cNvSpPr>
          <p:nvPr>
            <p:ph type="dt" sz="half" idx="10"/>
          </p:nvPr>
        </p:nvSpPr>
        <p:spPr/>
        <p:txBody>
          <a:bodyPr/>
          <a:lstStyle/>
          <a:p>
            <a:fld id="{2BE451C3-0FF4-47C4-B829-773ADF60F88C}" type="datetimeFigureOut">
              <a:rPr lang="en-US" smtClean="0"/>
              <a:t>9/29/22</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222789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a:t>Click to edit Master title style</a:t>
            </a:r>
            <a:endParaRPr lang="en-US" dirty="0"/>
          </a:p>
        </p:txBody>
      </p:sp>
      <p:sp>
        <p:nvSpPr>
          <p:cNvPr id="2" name="Date Placeholder 1"/>
          <p:cNvSpPr>
            <a:spLocks noGrp="1"/>
          </p:cNvSpPr>
          <p:nvPr>
            <p:ph type="dt" sz="half" idx="10"/>
          </p:nvPr>
        </p:nvSpPr>
        <p:spPr/>
        <p:txBody>
          <a:bodyPr/>
          <a:lstStyle/>
          <a:p>
            <a:fld id="{7AA18ACC-A947-437B-A130-35BD54FDF1E9}" type="datetimeFigureOut">
              <a:rPr lang="en-US" smtClean="0"/>
              <a:t>9/29/22</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085102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7C8D7E02-BCB8-4D50-A234-369438C08659}" type="datetimeFigureOut">
              <a:rPr lang="en-US" smtClean="0"/>
              <a:t>9/29/22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86443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GB"/>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8" name="Date Placeholder 7"/>
          <p:cNvSpPr>
            <a:spLocks noGrp="1"/>
          </p:cNvSpPr>
          <p:nvPr>
            <p:ph type="dt" sz="half" idx="10"/>
          </p:nvPr>
        </p:nvSpPr>
        <p:spPr/>
        <p:txBody>
          <a:bodyPr/>
          <a:lstStyle/>
          <a:p>
            <a:fld id="{76E86A4C-8E40-4F87-A4F0-01A0687C5742}" type="datetimeFigureOut">
              <a:rPr lang="en-US" smtClean="0"/>
              <a:t>9/29/22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05144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8" name="Date Placeholder 7"/>
          <p:cNvSpPr>
            <a:spLocks noGrp="1"/>
          </p:cNvSpPr>
          <p:nvPr>
            <p:ph type="dt" sz="half" idx="10"/>
          </p:nvPr>
        </p:nvSpPr>
        <p:spPr/>
        <p:txBody>
          <a:bodyPr/>
          <a:lstStyle/>
          <a:p>
            <a:fld id="{35E72C73-2D91-4E12-BA25-F0AA0C03599B}" type="datetimeFigureOut">
              <a:rPr lang="en-US" smtClean="0"/>
              <a:t>9/29/22</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14935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2BE451C3-0FF4-47C4-B829-773ADF60F88C}" type="datetimeFigureOut">
              <a:rPr lang="en-US" smtClean="0"/>
              <a:t>9/29/22</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15747317"/>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sciencedirect.com/topics/medicine-and-dentistry/forensic-scientis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sciencedirect.com/topics/medicine-and-dentistry/forensic-medicin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ED125-5DA1-B0A9-2A80-C84673135F7A}"/>
              </a:ext>
            </a:extLst>
          </p:cNvPr>
          <p:cNvSpPr>
            <a:spLocks noGrp="1"/>
          </p:cNvSpPr>
          <p:nvPr>
            <p:ph type="ctrTitle"/>
          </p:nvPr>
        </p:nvSpPr>
        <p:spPr/>
        <p:txBody>
          <a:bodyPr/>
          <a:lstStyle/>
          <a:p>
            <a:r>
              <a:rPr lang="en-US" dirty="0"/>
              <a:t>Unit </a:t>
            </a:r>
            <a:r>
              <a:rPr lang="en-US" sz="8800" dirty="0"/>
              <a:t>2</a:t>
            </a:r>
            <a:endParaRPr lang="en-US" dirty="0"/>
          </a:p>
        </p:txBody>
      </p:sp>
      <p:sp>
        <p:nvSpPr>
          <p:cNvPr id="3" name="Subtitle 2">
            <a:extLst>
              <a:ext uri="{FF2B5EF4-FFF2-40B4-BE49-F238E27FC236}">
                <a16:creationId xmlns:a16="http://schemas.microsoft.com/office/drawing/2014/main" id="{FD2222F7-E51D-213C-B4B4-35952AC3E14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369597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CC080-DA62-26C0-4561-DF973C2A136A}"/>
              </a:ext>
            </a:extLst>
          </p:cNvPr>
          <p:cNvSpPr>
            <a:spLocks noGrp="1"/>
          </p:cNvSpPr>
          <p:nvPr>
            <p:ph type="title"/>
          </p:nvPr>
        </p:nvSpPr>
        <p:spPr/>
        <p:txBody>
          <a:bodyPr/>
          <a:lstStyle/>
          <a:p>
            <a:pPr algn="ctr"/>
            <a:r>
              <a:rPr lang="en-US" dirty="0"/>
              <a:t>SCOPE</a:t>
            </a:r>
          </a:p>
        </p:txBody>
      </p:sp>
      <p:sp>
        <p:nvSpPr>
          <p:cNvPr id="3" name="Content Placeholder 2">
            <a:extLst>
              <a:ext uri="{FF2B5EF4-FFF2-40B4-BE49-F238E27FC236}">
                <a16:creationId xmlns:a16="http://schemas.microsoft.com/office/drawing/2014/main" id="{AE585515-C76B-6D47-C3D0-ED1CE36BA0C3}"/>
              </a:ext>
            </a:extLst>
          </p:cNvPr>
          <p:cNvSpPr>
            <a:spLocks noGrp="1"/>
          </p:cNvSpPr>
          <p:nvPr>
            <p:ph idx="1"/>
          </p:nvPr>
        </p:nvSpPr>
        <p:spPr/>
        <p:txBody>
          <a:bodyPr/>
          <a:lstStyle/>
          <a:p>
            <a:pPr algn="just"/>
            <a:r>
              <a:rPr lang="en-IN" sz="1800" dirty="0">
                <a:effectLst/>
                <a:latin typeface="Baskerville" panose="02020502070401020303" pitchFamily="18" charset="0"/>
                <a:ea typeface="Baskerville" panose="02020502070401020303" pitchFamily="18" charset="0"/>
              </a:rPr>
              <a:t>The range of forensics includes either one or all the four following major activities in analyzing and interpreting the physical evidences in the forensic science laboratories: </a:t>
            </a:r>
          </a:p>
          <a:p>
            <a:pPr lvl="6" algn="just">
              <a:buFont typeface="+mj-lt"/>
              <a:buAutoNum type="arabicPeriod"/>
            </a:pPr>
            <a:r>
              <a:rPr lang="en-IN" sz="1800" dirty="0">
                <a:effectLst/>
                <a:latin typeface="Baskerville" panose="02020502070401020303" pitchFamily="18" charset="0"/>
                <a:ea typeface="Baskerville" panose="02020502070401020303" pitchFamily="18" charset="0"/>
              </a:rPr>
              <a:t>Identification </a:t>
            </a:r>
          </a:p>
          <a:p>
            <a:pPr lvl="6" algn="just">
              <a:buFont typeface="+mj-lt"/>
              <a:buAutoNum type="arabicPeriod"/>
            </a:pPr>
            <a:r>
              <a:rPr lang="en-IN" sz="1800" dirty="0">
                <a:effectLst/>
                <a:latin typeface="Baskerville" panose="02020502070401020303" pitchFamily="18" charset="0"/>
                <a:ea typeface="Baskerville" panose="02020502070401020303" pitchFamily="18" charset="0"/>
              </a:rPr>
              <a:t>Individualization </a:t>
            </a:r>
          </a:p>
          <a:p>
            <a:pPr lvl="6" algn="just">
              <a:buFont typeface="+mj-lt"/>
              <a:buAutoNum type="arabicPeriod"/>
            </a:pPr>
            <a:r>
              <a:rPr lang="en-IN" sz="1800" dirty="0">
                <a:effectLst/>
                <a:latin typeface="Baskerville" panose="02020502070401020303" pitchFamily="18" charset="0"/>
                <a:ea typeface="Baskerville" panose="02020502070401020303" pitchFamily="18" charset="0"/>
              </a:rPr>
              <a:t>Reconstruction </a:t>
            </a:r>
          </a:p>
          <a:p>
            <a:pPr lvl="6" algn="just">
              <a:buFont typeface="+mj-lt"/>
              <a:buAutoNum type="arabicPeriod"/>
            </a:pPr>
            <a:r>
              <a:rPr lang="en-IN" sz="1800" dirty="0">
                <a:latin typeface="Baskerville" panose="02020502070401020303" pitchFamily="18" charset="0"/>
                <a:ea typeface="Baskerville" panose="02020502070401020303" pitchFamily="18" charset="0"/>
              </a:rPr>
              <a:t>Job Perspectives</a:t>
            </a:r>
            <a:endParaRPr lang="en-IN" sz="1800" dirty="0">
              <a:effectLst/>
              <a:latin typeface="Baskerville" panose="02020502070401020303" pitchFamily="18" charset="0"/>
              <a:ea typeface="Baskerville" panose="02020502070401020303" pitchFamily="18" charset="0"/>
            </a:endParaRPr>
          </a:p>
          <a:p>
            <a:pPr marL="2743200" lvl="6" indent="0" algn="just">
              <a:buNone/>
            </a:pPr>
            <a:endParaRPr lang="en-IN" sz="1800" dirty="0">
              <a:effectLst/>
              <a:latin typeface="Baskerville" panose="02020502070401020303" pitchFamily="18" charset="0"/>
              <a:ea typeface="Baskerville" panose="02020502070401020303" pitchFamily="18" charset="0"/>
            </a:endParaRPr>
          </a:p>
          <a:p>
            <a:pPr marL="457200" lvl="1" indent="0" algn="just">
              <a:buNone/>
            </a:pPr>
            <a:r>
              <a:rPr lang="en-IN" dirty="0">
                <a:latin typeface="Baskerville" panose="02020502070401020303" pitchFamily="18" charset="0"/>
                <a:ea typeface="Baskerville" panose="02020502070401020303" pitchFamily="18" charset="0"/>
              </a:rPr>
              <a:t>(</a:t>
            </a:r>
            <a:r>
              <a:rPr lang="en-IN" dirty="0">
                <a:highlight>
                  <a:srgbClr val="00FFFF"/>
                </a:highlight>
                <a:latin typeface="Baskerville" panose="02020502070401020303" pitchFamily="18" charset="0"/>
                <a:ea typeface="Baskerville" panose="02020502070401020303" pitchFamily="18" charset="0"/>
              </a:rPr>
              <a:t>Reconstruction: </a:t>
            </a:r>
            <a:r>
              <a:rPr lang="en-IN" dirty="0">
                <a:effectLst/>
                <a:latin typeface="Baskerville" panose="02020502070401020303" pitchFamily="18" charset="0"/>
                <a:ea typeface="Baskerville" panose="02020502070401020303" pitchFamily="18" charset="0"/>
              </a:rPr>
              <a:t>a final step of any criminal investigation. It refers to the process of putting together the "pieces" of a case or situation with the objective to reach an understanding of a sequence of past events. It can be achieved on the basis of physical evidence that has resulted from the events) </a:t>
            </a:r>
          </a:p>
          <a:p>
            <a:pPr marL="457200" lvl="1" indent="0" algn="just">
              <a:buNone/>
            </a:pPr>
            <a:r>
              <a:rPr lang="en-IN" dirty="0">
                <a:effectLst/>
                <a:latin typeface="Baskerville" panose="02020502070401020303" pitchFamily="18" charset="0"/>
                <a:ea typeface="Baskerville" panose="02020502070401020303" pitchFamily="18" charset="0"/>
              </a:rPr>
              <a:t>			1</a:t>
            </a:r>
            <a:r>
              <a:rPr lang="en-IN" sz="1600" dirty="0">
                <a:effectLst/>
                <a:latin typeface="Baskerville" panose="02020502070401020303" pitchFamily="18" charset="0"/>
                <a:ea typeface="Baskerville" panose="02020502070401020303" pitchFamily="18" charset="0"/>
              </a:rPr>
              <a:t>. Terminus Post Quem</a:t>
            </a:r>
          </a:p>
          <a:p>
            <a:pPr marL="457200" lvl="1" indent="0" algn="just">
              <a:buNone/>
            </a:pPr>
            <a:r>
              <a:rPr lang="en-IN" sz="1600" dirty="0">
                <a:latin typeface="Baskerville" panose="02020502070401020303" pitchFamily="18" charset="0"/>
                <a:ea typeface="Baskerville" panose="02020502070401020303" pitchFamily="18" charset="0"/>
              </a:rPr>
              <a:t>			2. Terminus Ante Quem</a:t>
            </a:r>
          </a:p>
          <a:p>
            <a:pPr marL="457200" lvl="1" indent="0" algn="just">
              <a:buNone/>
            </a:pPr>
            <a:r>
              <a:rPr lang="en-IN" sz="1600" dirty="0">
                <a:effectLst/>
                <a:latin typeface="Baskerville" panose="02020502070401020303" pitchFamily="18" charset="0"/>
                <a:ea typeface="Baskerville" panose="02020502070401020303" pitchFamily="18" charset="0"/>
              </a:rPr>
              <a:t>			3. Terminus Peri Quem</a:t>
            </a:r>
          </a:p>
          <a:p>
            <a:pPr marL="457200" lvl="1" indent="0">
              <a:buNone/>
            </a:pPr>
            <a:endParaRPr lang="en-IN" sz="1600" dirty="0">
              <a:effectLst/>
              <a:latin typeface="Times New Roman,Bold" pitchFamily="2" charset="0"/>
            </a:endParaRPr>
          </a:p>
        </p:txBody>
      </p:sp>
    </p:spTree>
    <p:extLst>
      <p:ext uri="{BB962C8B-B14F-4D97-AF65-F5344CB8AC3E}">
        <p14:creationId xmlns:p14="http://schemas.microsoft.com/office/powerpoint/2010/main" val="27804090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CC080-DA62-26C0-4561-DF973C2A136A}"/>
              </a:ext>
            </a:extLst>
          </p:cNvPr>
          <p:cNvSpPr>
            <a:spLocks noGrp="1"/>
          </p:cNvSpPr>
          <p:nvPr>
            <p:ph type="title"/>
          </p:nvPr>
        </p:nvSpPr>
        <p:spPr/>
        <p:txBody>
          <a:bodyPr/>
          <a:lstStyle/>
          <a:p>
            <a:pPr algn="ctr"/>
            <a:r>
              <a:rPr lang="en-US" dirty="0"/>
              <a:t>Nature</a:t>
            </a:r>
          </a:p>
        </p:txBody>
      </p:sp>
      <p:sp>
        <p:nvSpPr>
          <p:cNvPr id="3" name="Content Placeholder 2">
            <a:extLst>
              <a:ext uri="{FF2B5EF4-FFF2-40B4-BE49-F238E27FC236}">
                <a16:creationId xmlns:a16="http://schemas.microsoft.com/office/drawing/2014/main" id="{AE585515-C76B-6D47-C3D0-ED1CE36BA0C3}"/>
              </a:ext>
            </a:extLst>
          </p:cNvPr>
          <p:cNvSpPr>
            <a:spLocks noGrp="1"/>
          </p:cNvSpPr>
          <p:nvPr>
            <p:ph idx="1"/>
          </p:nvPr>
        </p:nvSpPr>
        <p:spPr>
          <a:xfrm>
            <a:off x="3506409" y="1756228"/>
            <a:ext cx="8279189" cy="5566229"/>
          </a:xfrm>
        </p:spPr>
        <p:txBody>
          <a:bodyPr>
            <a:noAutofit/>
          </a:bodyPr>
          <a:lstStyle/>
          <a:p>
            <a:pPr algn="just"/>
            <a:r>
              <a:rPr lang="en-IN" sz="1800" b="0" i="0" u="none" strike="noStrike" dirty="0">
                <a:solidFill>
                  <a:srgbClr val="000000"/>
                </a:solidFill>
                <a:effectLst/>
                <a:latin typeface="Baskerville" panose="02020502070401020303" pitchFamily="18" charset="0"/>
                <a:ea typeface="Baskerville" panose="02020502070401020303" pitchFamily="18" charset="0"/>
              </a:rPr>
              <a:t>The field of forensic science is based on a number of scientific fields, including physics, chemistry, and biology, which focus on the recognition, identification, and evaluation of physical evidence. </a:t>
            </a:r>
          </a:p>
          <a:p>
            <a:pPr algn="just"/>
            <a:r>
              <a:rPr lang="en-IN" sz="1800" b="0" i="0" u="none" strike="noStrike" dirty="0">
                <a:solidFill>
                  <a:srgbClr val="000000"/>
                </a:solidFill>
                <a:effectLst/>
                <a:latin typeface="Baskerville" panose="02020502070401020303" pitchFamily="18" charset="0"/>
                <a:ea typeface="Baskerville" panose="02020502070401020303" pitchFamily="18" charset="0"/>
              </a:rPr>
              <a:t>It has become an essential part of the judicial system, as it uses a wide spectrum of sciences to obtain information relevant to criminal and legal evidence. Forensic science can prove the existence of a crime, the perpetrator of a crime, or a connection to a crime through:</a:t>
            </a:r>
          </a:p>
          <a:p>
            <a:pPr marL="2560320" lvl="5" algn="just">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Examination of physical tests </a:t>
            </a:r>
          </a:p>
          <a:p>
            <a:pPr marL="2560320" lvl="5" algn="just">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Administration tests </a:t>
            </a:r>
          </a:p>
          <a:p>
            <a:pPr marL="2560320" lvl="5" algn="just">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Interpretation of data </a:t>
            </a:r>
          </a:p>
          <a:p>
            <a:pPr marL="2560320" lvl="5" algn="just">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Clear and concise relationships </a:t>
            </a:r>
          </a:p>
          <a:p>
            <a:pPr marL="2560320" lvl="5" algn="just">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A true testimony of a forensic scientist.</a:t>
            </a:r>
          </a:p>
          <a:p>
            <a:pPr algn="just"/>
            <a:r>
              <a:rPr lang="en-IN" sz="1800" b="0" i="0" u="none" strike="noStrike" dirty="0">
                <a:solidFill>
                  <a:srgbClr val="000000"/>
                </a:solidFill>
                <a:effectLst/>
                <a:latin typeface="Baskerville" panose="02020502070401020303" pitchFamily="18" charset="0"/>
                <a:ea typeface="Baskerville" panose="02020502070401020303" pitchFamily="18" charset="0"/>
              </a:rPr>
              <a:t>Forensic science has become an integral part of many criminal cases and sentences, with objective facts through scientific knowledge serving both the defense and the arguments of the prosecution. </a:t>
            </a:r>
          </a:p>
          <a:p>
            <a:pPr algn="just"/>
            <a:r>
              <a:rPr lang="en-IN" sz="1800" b="0" i="0" u="none" strike="noStrike" dirty="0">
                <a:solidFill>
                  <a:srgbClr val="000000"/>
                </a:solidFill>
                <a:effectLst/>
                <a:latin typeface="Baskerville" panose="02020502070401020303" pitchFamily="18" charset="0"/>
                <a:ea typeface="Baskerville" panose="02020502070401020303" pitchFamily="18" charset="0"/>
              </a:rPr>
              <a:t>The testimony of forensic scientists has become a reliable component of many civil and criminal cases, as these professionals are not worried about the outcome of the case; only with their objective testimony based solely on scientific facts.</a:t>
            </a:r>
          </a:p>
          <a:p>
            <a:pPr marL="0" indent="0" algn="just">
              <a:buNone/>
            </a:pPr>
            <a:endParaRPr lang="en-IN" sz="1800" b="0" i="0" u="none" strike="noStrike" dirty="0">
              <a:solidFill>
                <a:srgbClr val="000000"/>
              </a:solidFill>
              <a:effectLst/>
              <a:latin typeface="ff3"/>
            </a:endParaRPr>
          </a:p>
          <a:p>
            <a:pPr algn="just"/>
            <a:endParaRPr lang="en-IN" sz="1800" b="0" i="0" u="none" strike="noStrike" dirty="0">
              <a:solidFill>
                <a:srgbClr val="000000"/>
              </a:solidFill>
              <a:effectLst/>
              <a:latin typeface="ff3"/>
            </a:endParaRPr>
          </a:p>
          <a:p>
            <a:pPr algn="just"/>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731520" lvl="1" indent="-2286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algn="just"/>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457200" lvl="1" indent="0" algn="just">
              <a:buNone/>
            </a:pPr>
            <a:endParaRPr lang="en-IN" dirty="0">
              <a:effectLst/>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2872064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F63C-46BE-7A8F-DB7A-95A9FA479CA3}"/>
              </a:ext>
            </a:extLst>
          </p:cNvPr>
          <p:cNvSpPr>
            <a:spLocks noGrp="1"/>
          </p:cNvSpPr>
          <p:nvPr>
            <p:ph type="title"/>
          </p:nvPr>
        </p:nvSpPr>
        <p:spPr/>
        <p:txBody>
          <a:bodyPr/>
          <a:lstStyle/>
          <a:p>
            <a:pPr algn="ctr"/>
            <a:r>
              <a:rPr lang="en-US" dirty="0"/>
              <a:t>Tools and Techniques in Forensic Sciences</a:t>
            </a:r>
          </a:p>
        </p:txBody>
      </p:sp>
      <p:sp>
        <p:nvSpPr>
          <p:cNvPr id="3" name="Content Placeholder 2">
            <a:extLst>
              <a:ext uri="{FF2B5EF4-FFF2-40B4-BE49-F238E27FC236}">
                <a16:creationId xmlns:a16="http://schemas.microsoft.com/office/drawing/2014/main" id="{3319AE80-65E9-7708-7488-E9038CE3F36B}"/>
              </a:ext>
            </a:extLst>
          </p:cNvPr>
          <p:cNvSpPr>
            <a:spLocks noGrp="1"/>
          </p:cNvSpPr>
          <p:nvPr>
            <p:ph idx="1"/>
          </p:nvPr>
        </p:nvSpPr>
        <p:spPr>
          <a:xfrm>
            <a:off x="3529263" y="1348427"/>
            <a:ext cx="8261684" cy="5120640"/>
          </a:xfrm>
        </p:spPr>
        <p:txBody>
          <a:bodyPr>
            <a:normAutofit/>
          </a:bodyPr>
          <a:lstStyle/>
          <a:p>
            <a:pPr algn="just"/>
            <a:r>
              <a:rPr lang="en-IN" sz="1800" b="0" i="0" u="none" strike="noStrike" dirty="0">
                <a:solidFill>
                  <a:srgbClr val="000000"/>
                </a:solidFill>
                <a:effectLst/>
                <a:latin typeface="Baskerville" panose="02020502070401020303" pitchFamily="18" charset="0"/>
                <a:ea typeface="Baskerville" panose="02020502070401020303" pitchFamily="18" charset="0"/>
              </a:rPr>
              <a:t>During the forensic science process, the forensic team is used to process samples, tests and hopefully, to solve crimes. Measurements include test analysis, fingerprint detection or identification, drug or chemical analysis and body fluid management.</a:t>
            </a:r>
          </a:p>
          <a:p>
            <a:pPr algn="just"/>
            <a:r>
              <a:rPr lang="en-IN" sz="1800" b="0" i="0" u="none" strike="noStrike" dirty="0">
                <a:solidFill>
                  <a:srgbClr val="000000"/>
                </a:solidFill>
                <a:effectLst/>
                <a:latin typeface="Baskerville" panose="02020502070401020303" pitchFamily="18" charset="0"/>
                <a:ea typeface="Baskerville" panose="02020502070401020303" pitchFamily="18" charset="0"/>
              </a:rPr>
              <a:t>It is important to stress that it is the fusion of science and technology that allows forensic scientists to do much of their work. Sciences such as biology, chemistry and mathematics are combined with various technologies to process tests.</a:t>
            </a:r>
          </a:p>
          <a:p>
            <a:pPr algn="just"/>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342900" indent="-342900" algn="just">
              <a:buFont typeface="+mj-lt"/>
              <a:buAutoNum type="arabicPeriod"/>
            </a:pPr>
            <a:r>
              <a:rPr lang="en-IN" sz="1800"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rPr>
              <a:t>DNA Profiling: </a:t>
            </a:r>
            <a:r>
              <a:rPr lang="en-IN" sz="1800" b="0" i="0" u="none" strike="noStrike" dirty="0">
                <a:solidFill>
                  <a:srgbClr val="000000"/>
                </a:solidFill>
                <a:effectLst/>
                <a:latin typeface="Baskerville" panose="02020502070401020303" pitchFamily="18" charset="0"/>
                <a:ea typeface="Baskerville" panose="02020502070401020303" pitchFamily="18" charset="0"/>
              </a:rPr>
              <a:t>The evolution of DNA technology from the laboratory to forensic science; the conscience applied for legal or court purposes, which involved the scientific and juridical age of humanity from the scientific point of view, the technology of DNA testing technology developed by relative obscurity.</a:t>
            </a:r>
          </a:p>
          <a:p>
            <a:pPr marL="342900" indent="-342900" algn="just">
              <a:buFont typeface="+mj-lt"/>
              <a:buAutoNum type="arabicPeriod"/>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lvl="1" algn="just">
              <a:buFont typeface="Wingdings" pitchFamily="2" charset="2"/>
              <a:buChar char="Ø"/>
            </a:pPr>
            <a:r>
              <a:rPr lang="en-IN" dirty="0">
                <a:solidFill>
                  <a:srgbClr val="000000"/>
                </a:solidFill>
                <a:highlight>
                  <a:srgbClr val="FFFF00"/>
                </a:highlight>
                <a:latin typeface="Baskerville" panose="02020502070401020303" pitchFamily="18" charset="0"/>
                <a:ea typeface="Baskerville" panose="02020502070401020303" pitchFamily="18" charset="0"/>
              </a:rPr>
              <a:t>Admissibility of DNA in Indian Legal System</a:t>
            </a:r>
            <a:r>
              <a:rPr lang="en-IN" dirty="0">
                <a:solidFill>
                  <a:srgbClr val="000000"/>
                </a:solidFill>
                <a:latin typeface="Baskerville" panose="02020502070401020303" pitchFamily="18" charset="0"/>
                <a:ea typeface="Baskerville" panose="02020502070401020303" pitchFamily="18" charset="0"/>
              </a:rPr>
              <a:t>: The</a:t>
            </a:r>
            <a:r>
              <a:rPr lang="en-IN" b="0" i="0" u="none" strike="noStrike" dirty="0">
                <a:solidFill>
                  <a:srgbClr val="000000"/>
                </a:solidFill>
                <a:effectLst/>
                <a:latin typeface="Baskerville" panose="02020502070401020303" pitchFamily="18" charset="0"/>
                <a:ea typeface="Baskerville" panose="02020502070401020303" pitchFamily="18" charset="0"/>
              </a:rPr>
              <a:t> modification of Cr. P. C. by the Cr. P. C. (Amendment) Act, 2005, has brought two new sections authorizing the investigator to collect DNA sample from the body of the accused and the victim with the help of medical practitioner.</a:t>
            </a:r>
          </a:p>
          <a:p>
            <a:pPr lvl="1" algn="just">
              <a:buFont typeface="Wingdings" pitchFamily="2" charset="2"/>
              <a:buChar char="Ø"/>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algn="just"/>
            <a:endParaRPr lang="en-US" sz="1800" dirty="0">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36608333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F63C-46BE-7A8F-DB7A-95A9FA479CA3}"/>
              </a:ext>
            </a:extLst>
          </p:cNvPr>
          <p:cNvSpPr>
            <a:spLocks noGrp="1"/>
          </p:cNvSpPr>
          <p:nvPr>
            <p:ph type="title"/>
          </p:nvPr>
        </p:nvSpPr>
        <p:spPr>
          <a:xfrm>
            <a:off x="252919" y="1123837"/>
            <a:ext cx="2947482" cy="2614445"/>
          </a:xfrm>
        </p:spPr>
        <p:txBody>
          <a:bodyPr/>
          <a:lstStyle/>
          <a:p>
            <a:pPr algn="ctr"/>
            <a:r>
              <a:rPr lang="en-US" dirty="0"/>
              <a:t>Tools and Techniques in Forensic Sciences</a:t>
            </a:r>
          </a:p>
        </p:txBody>
      </p:sp>
      <p:sp>
        <p:nvSpPr>
          <p:cNvPr id="3" name="Content Placeholder 2">
            <a:extLst>
              <a:ext uri="{FF2B5EF4-FFF2-40B4-BE49-F238E27FC236}">
                <a16:creationId xmlns:a16="http://schemas.microsoft.com/office/drawing/2014/main" id="{3319AE80-65E9-7708-7488-E9038CE3F36B}"/>
              </a:ext>
            </a:extLst>
          </p:cNvPr>
          <p:cNvSpPr>
            <a:spLocks noGrp="1"/>
          </p:cNvSpPr>
          <p:nvPr>
            <p:ph idx="1"/>
          </p:nvPr>
        </p:nvSpPr>
        <p:spPr>
          <a:xfrm>
            <a:off x="455397" y="3738282"/>
            <a:ext cx="3180820" cy="2120913"/>
          </a:xfrm>
        </p:spPr>
        <p:txBody>
          <a:bodyPr>
            <a:normAutofit/>
          </a:bodyPr>
          <a:lstStyle/>
          <a:p>
            <a:pPr marL="0" indent="0" algn="just">
              <a:buNone/>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342900" indent="-342900" algn="just">
              <a:buFont typeface="+mj-lt"/>
              <a:buAutoNum type="arabicPeriod"/>
            </a:pPr>
            <a:r>
              <a:rPr lang="en-IN"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rPr>
              <a:t>DNA Profiling:</a:t>
            </a: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sz="2000"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sz="2000" b="0" i="0" u="none" strike="noStrike" dirty="0">
              <a:solidFill>
                <a:srgbClr val="000000"/>
              </a:solidFill>
              <a:effectLst/>
              <a:latin typeface="Baskerville" panose="02020502070401020303" pitchFamily="18" charset="0"/>
              <a:ea typeface="Baskerville" panose="02020502070401020303" pitchFamily="18" charset="0"/>
            </a:endParaRPr>
          </a:p>
          <a:p>
            <a:pPr algn="just"/>
            <a:endParaRPr lang="en-US" dirty="0">
              <a:latin typeface="Baskerville" panose="02020502070401020303" pitchFamily="18" charset="0"/>
              <a:ea typeface="Baskerville" panose="02020502070401020303" pitchFamily="18" charset="0"/>
            </a:endParaRPr>
          </a:p>
        </p:txBody>
      </p:sp>
      <p:pic>
        <p:nvPicPr>
          <p:cNvPr id="4" name="Screen Recording 2022-09-29 at 12.24.04 AM" descr="Screen Recording 2022-09-29 at 12.24.04 AM">
            <a:hlinkClick r:id="" action="ppaction://media"/>
            <a:extLst>
              <a:ext uri="{FF2B5EF4-FFF2-40B4-BE49-F238E27FC236}">
                <a16:creationId xmlns:a16="http://schemas.microsoft.com/office/drawing/2014/main" id="{A4744363-E9EB-3E0B-E37A-357B79264F5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609322" y="792377"/>
            <a:ext cx="8582678" cy="5326035"/>
          </a:xfrm>
          <a:prstGeom prst="rect">
            <a:avLst/>
          </a:prstGeom>
        </p:spPr>
      </p:pic>
    </p:spTree>
    <p:extLst>
      <p:ext uri="{BB962C8B-B14F-4D97-AF65-F5344CB8AC3E}">
        <p14:creationId xmlns:p14="http://schemas.microsoft.com/office/powerpoint/2010/main" val="208710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48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F63C-46BE-7A8F-DB7A-95A9FA479CA3}"/>
              </a:ext>
            </a:extLst>
          </p:cNvPr>
          <p:cNvSpPr>
            <a:spLocks noGrp="1"/>
          </p:cNvSpPr>
          <p:nvPr>
            <p:ph type="title"/>
          </p:nvPr>
        </p:nvSpPr>
        <p:spPr/>
        <p:txBody>
          <a:bodyPr/>
          <a:lstStyle/>
          <a:p>
            <a:pPr algn="ctr"/>
            <a:r>
              <a:rPr lang="en-US" dirty="0"/>
              <a:t>Tools and Techniques in Forensic Sciences</a:t>
            </a:r>
          </a:p>
        </p:txBody>
      </p:sp>
      <p:sp>
        <p:nvSpPr>
          <p:cNvPr id="3" name="Content Placeholder 2">
            <a:extLst>
              <a:ext uri="{FF2B5EF4-FFF2-40B4-BE49-F238E27FC236}">
                <a16:creationId xmlns:a16="http://schemas.microsoft.com/office/drawing/2014/main" id="{3319AE80-65E9-7708-7488-E9038CE3F36B}"/>
              </a:ext>
            </a:extLst>
          </p:cNvPr>
          <p:cNvSpPr>
            <a:spLocks noGrp="1"/>
          </p:cNvSpPr>
          <p:nvPr>
            <p:ph idx="1"/>
          </p:nvPr>
        </p:nvSpPr>
        <p:spPr>
          <a:xfrm>
            <a:off x="3529263" y="1348427"/>
            <a:ext cx="8261684" cy="5120640"/>
          </a:xfrm>
        </p:spPr>
        <p:txBody>
          <a:bodyPr>
            <a:normAutofit/>
          </a:bodyPr>
          <a:lstStyle/>
          <a:p>
            <a:pPr marL="0" indent="0" algn="l">
              <a:buNone/>
            </a:pPr>
            <a:r>
              <a:rPr lang="en-IN" sz="1800" dirty="0">
                <a:solidFill>
                  <a:srgbClr val="000000"/>
                </a:solidFill>
                <a:highlight>
                  <a:srgbClr val="00FFFF"/>
                </a:highlight>
                <a:latin typeface="Baskerville" panose="02020502070401020303" pitchFamily="18" charset="0"/>
                <a:ea typeface="Baskerville" panose="02020502070401020303" pitchFamily="18" charset="0"/>
              </a:rPr>
              <a:t>2. </a:t>
            </a:r>
            <a:r>
              <a:rPr lang="en-IN" sz="1800"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rPr>
              <a:t>NARCO ANALYSIS TEST OR TRUTH SERUM TEST: </a:t>
            </a:r>
            <a:r>
              <a:rPr lang="en-IN" sz="1800" b="0" i="0" u="none" strike="noStrike" dirty="0">
                <a:solidFill>
                  <a:srgbClr val="000000"/>
                </a:solidFill>
                <a:effectLst/>
                <a:latin typeface="Baskerville" panose="02020502070401020303" pitchFamily="18" charset="0"/>
                <a:ea typeface="Baskerville" panose="02020502070401020303" pitchFamily="18" charset="0"/>
              </a:rPr>
              <a:t>The analysis of the narco is a process by which a subject is put to sleep or put into a semi- drowsy state by means of chemical injection and then interrogated while in this state of sleep, or the process of injection of a “truth serum” drug in a patient /suspected to induce the semi-consciousness and then interrogate the patient /suspect. This process was used to improve a witness’s memory.</a:t>
            </a:r>
          </a:p>
          <a:p>
            <a:pPr lvl="1">
              <a:buFont typeface="Wingdings" pitchFamily="2" charset="2"/>
              <a:buChar char="Ø"/>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0" indent="0" algn="just">
              <a:buNone/>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algn="just"/>
            <a:endParaRPr lang="en-US" sz="1800" dirty="0">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949685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F63C-46BE-7A8F-DB7A-95A9FA479CA3}"/>
              </a:ext>
            </a:extLst>
          </p:cNvPr>
          <p:cNvSpPr>
            <a:spLocks noGrp="1"/>
          </p:cNvSpPr>
          <p:nvPr>
            <p:ph type="title"/>
          </p:nvPr>
        </p:nvSpPr>
        <p:spPr/>
        <p:txBody>
          <a:bodyPr/>
          <a:lstStyle/>
          <a:p>
            <a:pPr algn="ctr"/>
            <a:r>
              <a:rPr lang="en-US" dirty="0"/>
              <a:t>Tools and Techniques in Forensic Sciences</a:t>
            </a:r>
          </a:p>
        </p:txBody>
      </p:sp>
      <p:sp>
        <p:nvSpPr>
          <p:cNvPr id="3" name="Content Placeholder 2">
            <a:extLst>
              <a:ext uri="{FF2B5EF4-FFF2-40B4-BE49-F238E27FC236}">
                <a16:creationId xmlns:a16="http://schemas.microsoft.com/office/drawing/2014/main" id="{3319AE80-65E9-7708-7488-E9038CE3F36B}"/>
              </a:ext>
            </a:extLst>
          </p:cNvPr>
          <p:cNvSpPr>
            <a:spLocks noGrp="1"/>
          </p:cNvSpPr>
          <p:nvPr>
            <p:ph idx="1"/>
          </p:nvPr>
        </p:nvSpPr>
        <p:spPr>
          <a:xfrm>
            <a:off x="3046130" y="1132980"/>
            <a:ext cx="8406063" cy="6440905"/>
          </a:xfrm>
        </p:spPr>
        <p:txBody>
          <a:bodyPr>
            <a:noAutofit/>
          </a:bodyPr>
          <a:lstStyle/>
          <a:p>
            <a:pPr marL="0" indent="0" algn="just">
              <a:buNone/>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lvl="1" algn="just">
              <a:buFont typeface="Wingdings" pitchFamily="2" charset="2"/>
              <a:buChar char="Ø"/>
            </a:pPr>
            <a:r>
              <a:rPr lang="en-IN" b="0" i="0" u="none" strike="noStrike" dirty="0">
                <a:solidFill>
                  <a:srgbClr val="000000"/>
                </a:solidFill>
                <a:effectLst/>
                <a:highlight>
                  <a:srgbClr val="FFFF00"/>
                </a:highlight>
                <a:latin typeface="Baskerville" panose="02020502070401020303" pitchFamily="18" charset="0"/>
                <a:ea typeface="Baskerville" panose="02020502070401020303" pitchFamily="18" charset="0"/>
              </a:rPr>
              <a:t>ADMISSIBILITY OF NARCO ANALYSIS TEST</a:t>
            </a:r>
            <a:r>
              <a:rPr lang="en-IN" dirty="0">
                <a:solidFill>
                  <a:srgbClr val="000000"/>
                </a:solidFill>
                <a:highlight>
                  <a:srgbClr val="FFFF00"/>
                </a:highlight>
                <a:latin typeface="Baskerville" panose="02020502070401020303" pitchFamily="18" charset="0"/>
                <a:ea typeface="Baskerville" panose="02020502070401020303" pitchFamily="18" charset="0"/>
              </a:rPr>
              <a:t>: </a:t>
            </a:r>
            <a:r>
              <a:rPr lang="en-IN" b="0" i="0" u="none" strike="noStrike" dirty="0">
                <a:solidFill>
                  <a:srgbClr val="000000"/>
                </a:solidFill>
                <a:effectLst/>
                <a:latin typeface="Baskerville" panose="02020502070401020303" pitchFamily="18" charset="0"/>
                <a:ea typeface="Baskerville" panose="02020502070401020303" pitchFamily="18" charset="0"/>
              </a:rPr>
              <a:t>National Human Rights Commission also published the guidelines in the year 2000 for the Administration of polygraph tests relating to violations of human Rights.</a:t>
            </a:r>
          </a:p>
          <a:p>
            <a:pPr marL="1417320" lvl="2" indent="-457200">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It should not administer without the consent of the accused. </a:t>
            </a:r>
          </a:p>
          <a:p>
            <a:pPr marL="1417320" lvl="2" indent="-457200">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The accused person voluntarily access to the test. </a:t>
            </a:r>
          </a:p>
          <a:p>
            <a:pPr marL="1417320" lvl="2" indent="-457200">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The consent should be recorded before a judicial magistrate. </a:t>
            </a:r>
          </a:p>
          <a:p>
            <a:pPr marL="1417320" lvl="2" indent="-457200">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The accused should be appear with his Lawyer and then court clearly mentioned that this test includes the 'confessional' statement to the magistrate. </a:t>
            </a:r>
          </a:p>
          <a:p>
            <a:pPr marL="1417320" lvl="2" indent="-457200">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The magistrate shall consider all factor relating to the detention includes the length of detention and the nature of interrogation.</a:t>
            </a:r>
          </a:p>
          <a:p>
            <a:pPr marL="1417320" lvl="2" indent="-457200">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The recording of this is done by the private agency in the presence of accused lawyer. </a:t>
            </a:r>
          </a:p>
          <a:p>
            <a:pPr marL="1417320" lvl="2" indent="-457200">
              <a:buFont typeface="+mj-lt"/>
              <a:buAutoNum type="arabicPeriod"/>
            </a:pPr>
            <a:r>
              <a:rPr lang="en-IN" sz="1800" b="0" i="0" u="none" strike="noStrike" dirty="0">
                <a:solidFill>
                  <a:srgbClr val="000000"/>
                </a:solidFill>
                <a:effectLst/>
                <a:latin typeface="Baskerville" panose="02020502070401020303" pitchFamily="18" charset="0"/>
                <a:ea typeface="Baskerville" panose="02020502070401020303" pitchFamily="18" charset="0"/>
              </a:rPr>
              <a:t>All the narrative statement during the test relating to an offence must be taken on record and submit to a court.</a:t>
            </a:r>
          </a:p>
          <a:p>
            <a:pPr marL="1417320" lvl="2" indent="-457200">
              <a:buFont typeface="+mj-lt"/>
              <a:buAutoNum type="arabicPeriod"/>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2217420" lvl="4" indent="-342900" algn="just">
              <a:buFont typeface="+mj-lt"/>
              <a:buAutoNum type="arabicPeriod"/>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lvl="3" algn="just">
              <a:buFont typeface="Wingdings" pitchFamily="2" charset="2"/>
              <a:buChar char="Ø"/>
            </a:pPr>
            <a:endParaRPr lang="en-IN" sz="1800" b="0" i="0" u="none" strike="noStrike" dirty="0">
              <a:solidFill>
                <a:srgbClr val="000000"/>
              </a:solidFill>
              <a:effectLst/>
              <a:highlight>
                <a:srgbClr val="FFFF00"/>
              </a:highlight>
              <a:latin typeface="Baskerville" panose="02020502070401020303" pitchFamily="18" charset="0"/>
              <a:ea typeface="Baskerville" panose="02020502070401020303" pitchFamily="18" charset="0"/>
            </a:endParaRPr>
          </a:p>
          <a:p>
            <a:pPr marL="0" indent="0" algn="just">
              <a:buNone/>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algn="just"/>
            <a:endParaRPr lang="en-US" sz="1800" dirty="0">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8299506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F63C-46BE-7A8F-DB7A-95A9FA479CA3}"/>
              </a:ext>
            </a:extLst>
          </p:cNvPr>
          <p:cNvSpPr>
            <a:spLocks noGrp="1"/>
          </p:cNvSpPr>
          <p:nvPr>
            <p:ph type="title"/>
          </p:nvPr>
        </p:nvSpPr>
        <p:spPr/>
        <p:txBody>
          <a:bodyPr/>
          <a:lstStyle/>
          <a:p>
            <a:pPr algn="ctr"/>
            <a:r>
              <a:rPr lang="en-US" dirty="0"/>
              <a:t>Tools and Techniques in Forensic Sciences</a:t>
            </a:r>
          </a:p>
        </p:txBody>
      </p:sp>
      <p:sp>
        <p:nvSpPr>
          <p:cNvPr id="3" name="Content Placeholder 2">
            <a:extLst>
              <a:ext uri="{FF2B5EF4-FFF2-40B4-BE49-F238E27FC236}">
                <a16:creationId xmlns:a16="http://schemas.microsoft.com/office/drawing/2014/main" id="{3319AE80-65E9-7708-7488-E9038CE3F36B}"/>
              </a:ext>
            </a:extLst>
          </p:cNvPr>
          <p:cNvSpPr>
            <a:spLocks noGrp="1"/>
          </p:cNvSpPr>
          <p:nvPr>
            <p:ph idx="1"/>
          </p:nvPr>
        </p:nvSpPr>
        <p:spPr>
          <a:xfrm>
            <a:off x="3533018" y="1123837"/>
            <a:ext cx="8199803" cy="6440905"/>
          </a:xfrm>
        </p:spPr>
        <p:txBody>
          <a:bodyPr>
            <a:noAutofit/>
          </a:bodyPr>
          <a:lstStyle/>
          <a:p>
            <a:pPr marL="0" indent="0" algn="just">
              <a:buNone/>
            </a:pPr>
            <a:r>
              <a:rPr lang="en-IN" sz="2000" dirty="0">
                <a:solidFill>
                  <a:srgbClr val="000000"/>
                </a:solidFill>
                <a:highlight>
                  <a:srgbClr val="00FFFF"/>
                </a:highlight>
                <a:latin typeface="Baskerville" panose="02020502070401020303" pitchFamily="18" charset="0"/>
                <a:ea typeface="Baskerville" panose="02020502070401020303" pitchFamily="18" charset="0"/>
              </a:rPr>
              <a:t>3. </a:t>
            </a:r>
            <a:r>
              <a:rPr lang="en-IN" sz="2000"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rPr>
              <a:t>POLYGRAPH OR LIE DETECTOR TEST: </a:t>
            </a:r>
            <a:r>
              <a:rPr lang="en-IN" sz="2000" b="0" i="0" u="none" strike="noStrike" dirty="0">
                <a:solidFill>
                  <a:srgbClr val="000000"/>
                </a:solidFill>
                <a:effectLst/>
                <a:latin typeface="Baskerville" panose="02020502070401020303" pitchFamily="18" charset="0"/>
                <a:ea typeface="Baskerville" panose="02020502070401020303" pitchFamily="18" charset="0"/>
              </a:rPr>
              <a:t>A polygraph test or the Lie detector test is an instrumental measurement that records the physiological responses relating to the blood pressure, pulse, respiration, and skin conductively which the subject is asked to answer a series of questions for the theory of false answer. The theory behind the polygraph test is that a culprit is righteously caught while getting the results from the measurement of hyperarousal state.</a:t>
            </a:r>
          </a:p>
          <a:p>
            <a:pPr marL="1417320" lvl="2" indent="-457200">
              <a:buFont typeface="+mj-lt"/>
              <a:buAutoNum type="arabicPeriod"/>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2217420" lvl="4" indent="-342900" algn="just">
              <a:buFont typeface="+mj-lt"/>
              <a:buAutoNum type="arabicPeriod"/>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lvl="3" algn="just">
              <a:buFont typeface="Wingdings" pitchFamily="2" charset="2"/>
              <a:buChar char="Ø"/>
            </a:pPr>
            <a:endParaRPr lang="en-IN" sz="1800" b="0" i="0" u="none" strike="noStrike" dirty="0">
              <a:solidFill>
                <a:srgbClr val="000000"/>
              </a:solidFill>
              <a:effectLst/>
              <a:highlight>
                <a:srgbClr val="FFFF00"/>
              </a:highlight>
              <a:latin typeface="Baskerville" panose="02020502070401020303" pitchFamily="18" charset="0"/>
              <a:ea typeface="Baskerville" panose="02020502070401020303" pitchFamily="18" charset="0"/>
            </a:endParaRPr>
          </a:p>
          <a:p>
            <a:pPr marL="0" indent="0" algn="just">
              <a:buNone/>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algn="just"/>
            <a:endParaRPr lang="en-US" sz="1800" dirty="0">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357459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F63C-46BE-7A8F-DB7A-95A9FA479CA3}"/>
              </a:ext>
            </a:extLst>
          </p:cNvPr>
          <p:cNvSpPr>
            <a:spLocks noGrp="1"/>
          </p:cNvSpPr>
          <p:nvPr>
            <p:ph type="title"/>
          </p:nvPr>
        </p:nvSpPr>
        <p:spPr/>
        <p:txBody>
          <a:bodyPr/>
          <a:lstStyle/>
          <a:p>
            <a:pPr algn="ctr"/>
            <a:r>
              <a:rPr lang="en-US" dirty="0"/>
              <a:t>Tools and Techniques in Forensic Sciences</a:t>
            </a:r>
          </a:p>
        </p:txBody>
      </p:sp>
      <p:sp>
        <p:nvSpPr>
          <p:cNvPr id="3" name="Content Placeholder 2">
            <a:extLst>
              <a:ext uri="{FF2B5EF4-FFF2-40B4-BE49-F238E27FC236}">
                <a16:creationId xmlns:a16="http://schemas.microsoft.com/office/drawing/2014/main" id="{3319AE80-65E9-7708-7488-E9038CE3F36B}"/>
              </a:ext>
            </a:extLst>
          </p:cNvPr>
          <p:cNvSpPr>
            <a:spLocks noGrp="1"/>
          </p:cNvSpPr>
          <p:nvPr>
            <p:ph idx="1"/>
          </p:nvPr>
        </p:nvSpPr>
        <p:spPr>
          <a:xfrm>
            <a:off x="3384884" y="1909010"/>
            <a:ext cx="8406063" cy="6440905"/>
          </a:xfrm>
        </p:spPr>
        <p:txBody>
          <a:bodyPr>
            <a:noAutofit/>
          </a:bodyPr>
          <a:lstStyle/>
          <a:p>
            <a:pPr marL="0" indent="0" algn="just">
              <a:buNone/>
            </a:pPr>
            <a:r>
              <a:rPr lang="en-IN" sz="1800" dirty="0">
                <a:solidFill>
                  <a:srgbClr val="000000"/>
                </a:solidFill>
                <a:highlight>
                  <a:srgbClr val="00FFFF"/>
                </a:highlight>
                <a:latin typeface="Baskerville" panose="02020502070401020303" pitchFamily="18" charset="0"/>
                <a:ea typeface="Baskerville" panose="02020502070401020303" pitchFamily="18" charset="0"/>
              </a:rPr>
              <a:t>4. </a:t>
            </a:r>
            <a:r>
              <a:rPr lang="en-IN" sz="1800"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rPr>
              <a:t>FINGERPRINTS:</a:t>
            </a:r>
            <a:r>
              <a:rPr lang="en-IN" sz="1800" b="0" i="0" u="none" strike="noStrike" dirty="0">
                <a:solidFill>
                  <a:srgbClr val="000000"/>
                </a:solidFill>
                <a:effectLst/>
                <a:latin typeface="Baskerville" panose="02020502070401020303" pitchFamily="18" charset="0"/>
                <a:ea typeface="Baskerville" panose="02020502070401020303" pitchFamily="18" charset="0"/>
              </a:rPr>
              <a:t>  </a:t>
            </a:r>
            <a:r>
              <a:rPr lang="en-IN" sz="1800" dirty="0">
                <a:solidFill>
                  <a:srgbClr val="000000"/>
                </a:solidFill>
                <a:latin typeface="Baskerville" panose="02020502070401020303" pitchFamily="18" charset="0"/>
                <a:ea typeface="Baskerville" panose="02020502070401020303" pitchFamily="18" charset="0"/>
              </a:rPr>
              <a:t>F</a:t>
            </a:r>
            <a:r>
              <a:rPr lang="en-IN" sz="1800" b="0" i="0" u="none" strike="noStrike" dirty="0">
                <a:solidFill>
                  <a:srgbClr val="000000"/>
                </a:solidFill>
                <a:effectLst/>
                <a:latin typeface="Baskerville" panose="02020502070401020303" pitchFamily="18" charset="0"/>
                <a:ea typeface="Baskerville" panose="02020502070401020303" pitchFamily="18" charset="0"/>
              </a:rPr>
              <a:t>orensic scientists have used fingerprints in criminal investigations as a means of identification for centuries. Fingerprint identification is one of the most important criminal investigation tools due to two features: </a:t>
            </a:r>
            <a:r>
              <a:rPr lang="en-IN" sz="1800" b="0" i="1" u="none" strike="noStrike" dirty="0">
                <a:solidFill>
                  <a:srgbClr val="000000"/>
                </a:solidFill>
                <a:effectLst/>
                <a:latin typeface="Baskerville" panose="02020502070401020303" pitchFamily="18" charset="0"/>
                <a:ea typeface="Baskerville" panose="02020502070401020303" pitchFamily="18" charset="0"/>
              </a:rPr>
              <a:t>its persistence and its uniqueness.</a:t>
            </a:r>
          </a:p>
          <a:p>
            <a:pPr marL="0" indent="0" algn="just">
              <a:buNone/>
            </a:pPr>
            <a:r>
              <a:rPr lang="en-IN" sz="1800" i="1" dirty="0">
                <a:solidFill>
                  <a:srgbClr val="000000"/>
                </a:solidFill>
                <a:latin typeface="Baskerville" panose="02020502070401020303" pitchFamily="18" charset="0"/>
                <a:ea typeface="Baskerville" panose="02020502070401020303" pitchFamily="18" charset="0"/>
              </a:rPr>
              <a:t>	TYPES: Patent Prints, Patent Prints, Plastic Prints</a:t>
            </a:r>
          </a:p>
          <a:p>
            <a:pPr marL="0" indent="0" algn="just">
              <a:buNone/>
            </a:pPr>
            <a:endParaRPr lang="en-IN" sz="1800" b="0" i="1" u="none" strike="noStrike" dirty="0">
              <a:solidFill>
                <a:srgbClr val="000000"/>
              </a:solidFill>
              <a:effectLst/>
              <a:latin typeface="Baskerville" panose="02020502070401020303" pitchFamily="18" charset="0"/>
              <a:ea typeface="Baskerville" panose="02020502070401020303" pitchFamily="18" charset="0"/>
            </a:endParaRPr>
          </a:p>
          <a:p>
            <a:pPr algn="just"/>
            <a:r>
              <a:rPr lang="en-IN" sz="1800" b="0" i="0" u="none" strike="noStrike" dirty="0">
                <a:solidFill>
                  <a:srgbClr val="000000"/>
                </a:solidFill>
                <a:effectLst/>
                <a:latin typeface="Baskerville" panose="02020502070401020303" pitchFamily="18" charset="0"/>
                <a:ea typeface="Baskerville" panose="02020502070401020303" pitchFamily="18" charset="0"/>
              </a:rPr>
              <a:t>Fingerprints are not the only incriminating patterns that a criminal may leave behind.</a:t>
            </a:r>
          </a:p>
          <a:p>
            <a:pPr algn="just"/>
            <a:r>
              <a:rPr lang="en-IN" sz="1800" b="0" i="0" u="none" strike="noStrike" dirty="0">
                <a:solidFill>
                  <a:srgbClr val="000000"/>
                </a:solidFill>
                <a:effectLst/>
                <a:latin typeface="Baskerville" panose="02020502070401020303" pitchFamily="18" charset="0"/>
                <a:ea typeface="Baskerville" panose="02020502070401020303" pitchFamily="18" charset="0"/>
              </a:rPr>
              <a:t>Lip prints are frequently found on glasses. </a:t>
            </a:r>
          </a:p>
          <a:p>
            <a:pPr algn="just"/>
            <a:r>
              <a:rPr lang="en-IN" sz="1800" b="0" i="0" u="none" strike="noStrike" dirty="0">
                <a:solidFill>
                  <a:srgbClr val="000000"/>
                </a:solidFill>
                <a:effectLst/>
                <a:latin typeface="Baskerville" panose="02020502070401020303" pitchFamily="18" charset="0"/>
                <a:ea typeface="Baskerville" panose="02020502070401020303" pitchFamily="18" charset="0"/>
              </a:rPr>
              <a:t>Footprints and the soil left on the print may match those found in a search of an accused person's premises. </a:t>
            </a:r>
          </a:p>
          <a:p>
            <a:pPr algn="just"/>
            <a:r>
              <a:rPr lang="en-IN" sz="1800" b="0" i="0" u="none" strike="noStrike" dirty="0">
                <a:solidFill>
                  <a:srgbClr val="000000"/>
                </a:solidFill>
                <a:effectLst/>
                <a:latin typeface="Baskerville" panose="02020502070401020303" pitchFamily="18" charset="0"/>
                <a:ea typeface="Baskerville" panose="02020502070401020303" pitchFamily="18" charset="0"/>
              </a:rPr>
              <a:t>Tire tracks, bite marks, toe prints, and prints left by bare feet may also provide useful evidence. </a:t>
            </a:r>
          </a:p>
          <a:p>
            <a:pPr algn="just"/>
            <a:r>
              <a:rPr lang="en-IN" sz="1800" b="0" i="0" u="none" strike="noStrike" dirty="0">
                <a:solidFill>
                  <a:srgbClr val="000000"/>
                </a:solidFill>
                <a:effectLst/>
                <a:latin typeface="Baskerville" panose="02020502070401020303" pitchFamily="18" charset="0"/>
                <a:ea typeface="Baskerville" panose="02020502070401020303" pitchFamily="18" charset="0"/>
              </a:rPr>
              <a:t>In cases where the identity of a victim is difficult because of tissue decomposition or death caused by explosions or extremely forceful collisions, a victim's teeth may be used for comparison with the dental records of missing people</a:t>
            </a:r>
          </a:p>
          <a:p>
            <a:pPr marL="0" indent="0" algn="just">
              <a:buNone/>
            </a:pPr>
            <a:endParaRPr lang="en-IN" sz="1800" b="0" i="1" u="none" strike="noStrike" dirty="0">
              <a:solidFill>
                <a:srgbClr val="000000"/>
              </a:solidFill>
              <a:effectLst/>
              <a:latin typeface="Baskerville" panose="02020502070401020303" pitchFamily="18" charset="0"/>
              <a:ea typeface="Baskerville" panose="02020502070401020303" pitchFamily="18" charset="0"/>
            </a:endParaRPr>
          </a:p>
          <a:p>
            <a:pPr marL="0" indent="0" algn="just">
              <a:buNone/>
            </a:pPr>
            <a:endParaRPr lang="en-IN" sz="1800"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endParaRPr>
          </a:p>
          <a:p>
            <a:pPr marL="1417320" lvl="2" indent="-457200" algn="just">
              <a:buFont typeface="+mj-lt"/>
              <a:buAutoNum type="arabicPeriod"/>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2217420" lvl="4" indent="-342900" algn="just">
              <a:buFont typeface="+mj-lt"/>
              <a:buAutoNum type="arabicPeriod"/>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lvl="3" algn="just">
              <a:buFont typeface="Wingdings" pitchFamily="2" charset="2"/>
              <a:buChar char="Ø"/>
            </a:pPr>
            <a:endParaRPr lang="en-IN" sz="1800" b="0" i="0" u="none" strike="noStrike" dirty="0">
              <a:solidFill>
                <a:srgbClr val="000000"/>
              </a:solidFill>
              <a:effectLst/>
              <a:highlight>
                <a:srgbClr val="FFFF00"/>
              </a:highlight>
              <a:latin typeface="Baskerville" panose="02020502070401020303" pitchFamily="18" charset="0"/>
              <a:ea typeface="Baskerville" panose="02020502070401020303" pitchFamily="18" charset="0"/>
            </a:endParaRPr>
          </a:p>
          <a:p>
            <a:pPr marL="0" indent="0" algn="just">
              <a:buNone/>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algn="just"/>
            <a:endParaRPr lang="en-US" sz="1800" dirty="0">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339167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F63C-46BE-7A8F-DB7A-95A9FA479CA3}"/>
              </a:ext>
            </a:extLst>
          </p:cNvPr>
          <p:cNvSpPr>
            <a:spLocks noGrp="1"/>
          </p:cNvSpPr>
          <p:nvPr>
            <p:ph type="title"/>
          </p:nvPr>
        </p:nvSpPr>
        <p:spPr/>
        <p:txBody>
          <a:bodyPr/>
          <a:lstStyle/>
          <a:p>
            <a:pPr algn="ctr"/>
            <a:r>
              <a:rPr lang="en-US" dirty="0"/>
              <a:t>Tools and Techniques in Forensic Sciences</a:t>
            </a:r>
          </a:p>
        </p:txBody>
      </p:sp>
      <p:sp>
        <p:nvSpPr>
          <p:cNvPr id="3" name="Content Placeholder 2">
            <a:extLst>
              <a:ext uri="{FF2B5EF4-FFF2-40B4-BE49-F238E27FC236}">
                <a16:creationId xmlns:a16="http://schemas.microsoft.com/office/drawing/2014/main" id="{3319AE80-65E9-7708-7488-E9038CE3F36B}"/>
              </a:ext>
            </a:extLst>
          </p:cNvPr>
          <p:cNvSpPr>
            <a:spLocks noGrp="1"/>
          </p:cNvSpPr>
          <p:nvPr>
            <p:ph idx="1"/>
          </p:nvPr>
        </p:nvSpPr>
        <p:spPr>
          <a:xfrm>
            <a:off x="3516976" y="4620126"/>
            <a:ext cx="8097507" cy="1570115"/>
          </a:xfrm>
        </p:spPr>
        <p:txBody>
          <a:bodyPr>
            <a:noAutofit/>
          </a:bodyPr>
          <a:lstStyle/>
          <a:p>
            <a:pPr marL="0" indent="0" algn="just">
              <a:buNone/>
            </a:pPr>
            <a:r>
              <a:rPr lang="en-IN" sz="1800" dirty="0">
                <a:solidFill>
                  <a:srgbClr val="000000"/>
                </a:solidFill>
                <a:highlight>
                  <a:srgbClr val="00FFFF"/>
                </a:highlight>
                <a:latin typeface="Baskerville" panose="02020502070401020303" pitchFamily="18" charset="0"/>
                <a:ea typeface="Baskerville" panose="02020502070401020303" pitchFamily="18" charset="0"/>
              </a:rPr>
              <a:t>5.</a:t>
            </a:r>
            <a:r>
              <a:rPr lang="en-IN" sz="1800"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rPr>
              <a:t> HANDWRITING:  </a:t>
            </a:r>
            <a:r>
              <a:rPr lang="en-IN" sz="1800" b="0" i="0" u="none" strike="noStrike" dirty="0">
                <a:solidFill>
                  <a:srgbClr val="000000"/>
                </a:solidFill>
                <a:effectLst/>
                <a:latin typeface="Baskerville" panose="02020502070401020303" pitchFamily="18" charset="0"/>
                <a:ea typeface="Baskerville" panose="02020502070401020303" pitchFamily="18" charset="0"/>
              </a:rPr>
              <a:t>Handwriting is a useful test of identity experiments and observation having disclosed the fact which contains the general principles and questions pertaining to the reliability of the genuineness of handwriting.</a:t>
            </a:r>
          </a:p>
          <a:p>
            <a:pPr algn="just">
              <a:buFont typeface="Wingdings" pitchFamily="2" charset="2"/>
              <a:buChar char="Ø"/>
            </a:pPr>
            <a:r>
              <a:rPr lang="en-IN" sz="1800" dirty="0">
                <a:solidFill>
                  <a:srgbClr val="000000"/>
                </a:solidFill>
                <a:highlight>
                  <a:srgbClr val="FFFF00"/>
                </a:highlight>
                <a:latin typeface="Baskerville" panose="02020502070401020303" pitchFamily="18" charset="0"/>
                <a:ea typeface="Baskerville" panose="02020502070401020303" pitchFamily="18" charset="0"/>
              </a:rPr>
              <a:t>U</a:t>
            </a:r>
            <a:r>
              <a:rPr lang="en-IN" sz="1800" b="0" i="0" u="none" strike="noStrike" dirty="0">
                <a:solidFill>
                  <a:srgbClr val="000000"/>
                </a:solidFill>
                <a:effectLst/>
                <a:highlight>
                  <a:srgbClr val="FFFF00"/>
                </a:highlight>
                <a:latin typeface="Baskerville" panose="02020502070401020303" pitchFamily="18" charset="0"/>
                <a:ea typeface="Baskerville" panose="02020502070401020303" pitchFamily="18" charset="0"/>
              </a:rPr>
              <a:t>nder Section 47 of the Indian Evidence Act</a:t>
            </a:r>
            <a:r>
              <a:rPr lang="en-IN" sz="1800" b="0" i="0" u="none" strike="noStrike" dirty="0">
                <a:solidFill>
                  <a:srgbClr val="000000"/>
                </a:solidFill>
                <a:effectLst/>
                <a:latin typeface="Baskerville" panose="02020502070401020303" pitchFamily="18" charset="0"/>
                <a:ea typeface="Baskerville" panose="02020502070401020303" pitchFamily="18" charset="0"/>
              </a:rPr>
              <a:t>, it is only the opinion of a person especially skilled in questions relating to the identity of handwriting, which is relevant in nature.</a:t>
            </a:r>
          </a:p>
          <a:p>
            <a:pPr marL="0" indent="0" algn="just">
              <a:buNone/>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0" indent="0" algn="just">
              <a:buNone/>
            </a:pPr>
            <a:r>
              <a:rPr lang="en-IN" sz="1800" dirty="0">
                <a:solidFill>
                  <a:srgbClr val="000000"/>
                </a:solidFill>
                <a:latin typeface="Baskerville" panose="02020502070401020303" pitchFamily="18" charset="0"/>
                <a:ea typeface="Baskerville" panose="02020502070401020303" pitchFamily="18" charset="0"/>
              </a:rPr>
              <a:t>“</a:t>
            </a:r>
            <a:r>
              <a:rPr lang="en-IN" sz="1800" b="0" i="0" u="none" strike="noStrike" dirty="0">
                <a:solidFill>
                  <a:srgbClr val="000000"/>
                </a:solidFill>
                <a:effectLst/>
                <a:latin typeface="Baskerville" panose="02020502070401020303" pitchFamily="18" charset="0"/>
                <a:ea typeface="Baskerville" panose="02020502070401020303" pitchFamily="18" charset="0"/>
              </a:rPr>
              <a:t>It is, therefore, for the party, who produces an expert shall have a requisite skill”.</a:t>
            </a:r>
          </a:p>
          <a:p>
            <a:pPr marL="0" indent="0" algn="just">
              <a:buNone/>
            </a:pPr>
            <a:r>
              <a:rPr lang="en-IN" sz="1800" b="0" i="0" u="none" strike="noStrike" dirty="0">
                <a:solidFill>
                  <a:srgbClr val="000000"/>
                </a:solidFill>
                <a:effectLst/>
                <a:latin typeface="Baskerville" panose="02020502070401020303" pitchFamily="18" charset="0"/>
                <a:ea typeface="Baskerville" panose="02020502070401020303" pitchFamily="18" charset="0"/>
              </a:rPr>
              <a:t>“An expert is one who has acquired special knowledge and skill in any science. His opinion based on observations or experiments is relevant in cases where questions relating to his science arise."</a:t>
            </a:r>
          </a:p>
          <a:p>
            <a:pPr marL="0" indent="0" algn="just">
              <a:buNone/>
            </a:pPr>
            <a:r>
              <a:rPr lang="en-IN" sz="1800" b="0" i="0" u="none" strike="noStrike" dirty="0">
                <a:solidFill>
                  <a:srgbClr val="000000"/>
                </a:solidFill>
                <a:effectLst/>
                <a:latin typeface="Baskerville" panose="02020502070401020303" pitchFamily="18" charset="0"/>
                <a:ea typeface="Baskerville" panose="02020502070401020303" pitchFamily="18" charset="0"/>
              </a:rPr>
              <a:t>"If the opinion of the handwriting expert is found by a court to be honest and reliable, after subjecting it to the recognized tests evidence that the evidence of indifferent witnesses whose motives are often mixed and whose powers of observation and recollection are very faulty. The observation of the expert is far more careful and guided by scientific knowledge and skill which, where they exist must be duly appreciated."</a:t>
            </a:r>
          </a:p>
          <a:p>
            <a:pPr marL="0" indent="0" algn="just">
              <a:buNone/>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0" indent="0" algn="just">
              <a:buNone/>
            </a:pPr>
            <a:endParaRPr lang="en-IN" sz="1800"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endParaRPr>
          </a:p>
          <a:p>
            <a:pPr marL="0" indent="0" algn="just">
              <a:buNone/>
            </a:pPr>
            <a:endParaRPr lang="en-IN" sz="1800" b="0" i="1" u="none" strike="noStrike" dirty="0">
              <a:solidFill>
                <a:srgbClr val="000000"/>
              </a:solidFill>
              <a:effectLst/>
              <a:latin typeface="Baskerville" panose="02020502070401020303" pitchFamily="18" charset="0"/>
              <a:ea typeface="Baskerville" panose="02020502070401020303" pitchFamily="18" charset="0"/>
            </a:endParaRPr>
          </a:p>
          <a:p>
            <a:pPr marL="0" indent="0" algn="just">
              <a:buNone/>
            </a:pPr>
            <a:endParaRPr lang="en-IN" sz="1800"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endParaRPr>
          </a:p>
          <a:p>
            <a:pPr marL="1417320" lvl="2" indent="-457200" algn="just">
              <a:buFont typeface="+mj-lt"/>
              <a:buAutoNum type="arabicPeriod"/>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2217420" lvl="4" indent="-342900" algn="just">
              <a:buFont typeface="+mj-lt"/>
              <a:buAutoNum type="arabicPeriod"/>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lvl="3" algn="just">
              <a:buFont typeface="Wingdings" pitchFamily="2" charset="2"/>
              <a:buChar char="Ø"/>
            </a:pPr>
            <a:endParaRPr lang="en-IN" sz="1800" b="0" i="0" u="none" strike="noStrike" dirty="0">
              <a:solidFill>
                <a:srgbClr val="000000"/>
              </a:solidFill>
              <a:effectLst/>
              <a:highlight>
                <a:srgbClr val="FFFF00"/>
              </a:highlight>
              <a:latin typeface="Baskerville" panose="02020502070401020303" pitchFamily="18" charset="0"/>
              <a:ea typeface="Baskerville" panose="02020502070401020303" pitchFamily="18" charset="0"/>
            </a:endParaRPr>
          </a:p>
          <a:p>
            <a:pPr marL="0" indent="0" algn="just">
              <a:buNone/>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algn="just"/>
            <a:endParaRPr lang="en-US" sz="1800" dirty="0">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26336820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F63C-46BE-7A8F-DB7A-95A9FA479CA3}"/>
              </a:ext>
            </a:extLst>
          </p:cNvPr>
          <p:cNvSpPr>
            <a:spLocks noGrp="1"/>
          </p:cNvSpPr>
          <p:nvPr>
            <p:ph type="title"/>
          </p:nvPr>
        </p:nvSpPr>
        <p:spPr/>
        <p:txBody>
          <a:bodyPr/>
          <a:lstStyle/>
          <a:p>
            <a:pPr algn="ctr"/>
            <a:r>
              <a:rPr lang="en-US" dirty="0"/>
              <a:t>Tools and Techniques in Forensic Sciences</a:t>
            </a:r>
          </a:p>
        </p:txBody>
      </p:sp>
      <p:sp>
        <p:nvSpPr>
          <p:cNvPr id="3" name="Content Placeholder 2">
            <a:extLst>
              <a:ext uri="{FF2B5EF4-FFF2-40B4-BE49-F238E27FC236}">
                <a16:creationId xmlns:a16="http://schemas.microsoft.com/office/drawing/2014/main" id="{3319AE80-65E9-7708-7488-E9038CE3F36B}"/>
              </a:ext>
            </a:extLst>
          </p:cNvPr>
          <p:cNvSpPr>
            <a:spLocks noGrp="1"/>
          </p:cNvSpPr>
          <p:nvPr>
            <p:ph idx="1"/>
          </p:nvPr>
        </p:nvSpPr>
        <p:spPr>
          <a:xfrm>
            <a:off x="3461301" y="2567180"/>
            <a:ext cx="8318323" cy="5372094"/>
          </a:xfrm>
        </p:spPr>
        <p:txBody>
          <a:bodyPr>
            <a:noAutofit/>
          </a:bodyPr>
          <a:lstStyle/>
          <a:p>
            <a:pPr marL="0" indent="0" algn="just">
              <a:buNone/>
            </a:pPr>
            <a:r>
              <a:rPr lang="en-IN" sz="1800" b="1" dirty="0">
                <a:solidFill>
                  <a:srgbClr val="000000"/>
                </a:solidFill>
                <a:highlight>
                  <a:srgbClr val="00FFFF"/>
                </a:highlight>
                <a:latin typeface="Baskerville" panose="02020502070401020303" pitchFamily="18" charset="0"/>
                <a:ea typeface="Baskerville" panose="02020502070401020303" pitchFamily="18" charset="0"/>
              </a:rPr>
              <a:t>6. Cyber Took Kits</a:t>
            </a:r>
            <a:r>
              <a:rPr lang="en-IN" sz="1800" b="1" dirty="0">
                <a:solidFill>
                  <a:srgbClr val="000000"/>
                </a:solidFill>
                <a:latin typeface="Baskerville" panose="02020502070401020303" pitchFamily="18" charset="0"/>
                <a:ea typeface="Baskerville" panose="02020502070401020303" pitchFamily="18" charset="0"/>
              </a:rPr>
              <a:t>: </a:t>
            </a:r>
            <a:r>
              <a:rPr lang="en-IN" sz="1800" b="0" i="0" u="none" strike="noStrike" dirty="0">
                <a:solidFill>
                  <a:srgbClr val="3A3A3A"/>
                </a:solidFill>
                <a:effectLst/>
                <a:latin typeface="Baskerville" panose="02020502070401020303" pitchFamily="18" charset="0"/>
                <a:ea typeface="Baskerville" panose="02020502070401020303" pitchFamily="18" charset="0"/>
              </a:rPr>
              <a:t>Cyber Security Software is a must for the Cyber Security and Privacy of a business or individual. Cybersecurity is the method that is used to protect the network, system, or applications from cyber-attacks. It is used to avoid unauthorized data access, cyber-attacks, and identity theft.</a:t>
            </a:r>
          </a:p>
          <a:p>
            <a:pPr algn="just"/>
            <a:endParaRPr lang="en-IN" sz="1800"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endParaRPr>
          </a:p>
          <a:p>
            <a:pPr marL="960120" lvl="2" indent="0" algn="just">
              <a:buNone/>
            </a:pPr>
            <a:r>
              <a:rPr lang="en-IN" sz="1800" b="1" i="0" u="none" strike="noStrike" dirty="0">
                <a:solidFill>
                  <a:srgbClr val="3A3A3A"/>
                </a:solidFill>
                <a:effectLst/>
                <a:latin typeface="Baskerville" panose="02020502070401020303" pitchFamily="18" charset="0"/>
                <a:ea typeface="Baskerville" panose="02020502070401020303" pitchFamily="18" charset="0"/>
              </a:rPr>
              <a:t>Types Of Cyber Security Tools:</a:t>
            </a:r>
          </a:p>
          <a:p>
            <a:pPr marL="960120" lvl="2" indent="0" algn="just">
              <a:buNone/>
            </a:pPr>
            <a:endParaRPr lang="en-IN" sz="1800" b="1" i="0" u="none" strike="noStrike" dirty="0">
              <a:solidFill>
                <a:srgbClr val="3A3A3A"/>
              </a:solidFill>
              <a:effectLst/>
              <a:latin typeface="Baskerville" panose="02020502070401020303" pitchFamily="18" charset="0"/>
              <a:ea typeface="Baskerville" panose="02020502070401020303" pitchFamily="18" charset="0"/>
            </a:endParaRPr>
          </a:p>
          <a:p>
            <a:pPr lvl="2">
              <a:buFont typeface="Arial" panose="020B0604020202020204" pitchFamily="34" charset="0"/>
              <a:buChar char="•"/>
            </a:pPr>
            <a:r>
              <a:rPr lang="en-IN" sz="1800" b="0" i="0" u="none" strike="noStrike" dirty="0">
                <a:solidFill>
                  <a:srgbClr val="3A3A3A"/>
                </a:solidFill>
                <a:effectLst/>
                <a:latin typeface="Baskerville" panose="02020502070401020303" pitchFamily="18" charset="0"/>
                <a:ea typeface="Baskerville" panose="02020502070401020303" pitchFamily="18" charset="0"/>
              </a:rPr>
              <a:t>Network Security Monitoring tools</a:t>
            </a:r>
          </a:p>
          <a:p>
            <a:pPr lvl="2">
              <a:buFont typeface="Arial" panose="020B0604020202020204" pitchFamily="34" charset="0"/>
              <a:buChar char="•"/>
            </a:pPr>
            <a:r>
              <a:rPr lang="en-IN" sz="1800" b="0" i="0" u="none" strike="noStrike" dirty="0">
                <a:solidFill>
                  <a:srgbClr val="3A3A3A"/>
                </a:solidFill>
                <a:effectLst/>
                <a:latin typeface="Baskerville" panose="02020502070401020303" pitchFamily="18" charset="0"/>
                <a:ea typeface="Baskerville" panose="02020502070401020303" pitchFamily="18" charset="0"/>
              </a:rPr>
              <a:t>Encryption Tools</a:t>
            </a:r>
          </a:p>
          <a:p>
            <a:pPr lvl="2">
              <a:buFont typeface="Arial" panose="020B0604020202020204" pitchFamily="34" charset="0"/>
              <a:buChar char="•"/>
            </a:pPr>
            <a:r>
              <a:rPr lang="en-IN" sz="1800" b="0" i="0" u="none" strike="noStrike" dirty="0">
                <a:solidFill>
                  <a:srgbClr val="3A3A3A"/>
                </a:solidFill>
                <a:effectLst/>
                <a:latin typeface="Baskerville" panose="02020502070401020303" pitchFamily="18" charset="0"/>
                <a:ea typeface="Baskerville" panose="02020502070401020303" pitchFamily="18" charset="0"/>
              </a:rPr>
              <a:t>Web Vulnerability Scanning tools</a:t>
            </a:r>
          </a:p>
          <a:p>
            <a:pPr lvl="2">
              <a:buFont typeface="Arial" panose="020B0604020202020204" pitchFamily="34" charset="0"/>
              <a:buChar char="•"/>
            </a:pPr>
            <a:r>
              <a:rPr lang="en-IN" sz="1800" b="0" i="0" u="none" strike="noStrike" dirty="0">
                <a:solidFill>
                  <a:srgbClr val="3A3A3A"/>
                </a:solidFill>
                <a:effectLst/>
                <a:latin typeface="Baskerville" panose="02020502070401020303" pitchFamily="18" charset="0"/>
                <a:ea typeface="Baskerville" panose="02020502070401020303" pitchFamily="18" charset="0"/>
              </a:rPr>
              <a:t>Network Defence Wireless Tools</a:t>
            </a:r>
          </a:p>
          <a:p>
            <a:pPr lvl="2">
              <a:buFont typeface="Arial" panose="020B0604020202020204" pitchFamily="34" charset="0"/>
              <a:buChar char="•"/>
            </a:pPr>
            <a:r>
              <a:rPr lang="en-IN" sz="1800" b="0" i="0" u="none" strike="noStrike" dirty="0">
                <a:solidFill>
                  <a:srgbClr val="3A3A3A"/>
                </a:solidFill>
                <a:effectLst/>
                <a:latin typeface="Baskerville" panose="02020502070401020303" pitchFamily="18" charset="0"/>
                <a:ea typeface="Baskerville" panose="02020502070401020303" pitchFamily="18" charset="0"/>
              </a:rPr>
              <a:t>Packet Sniffers</a:t>
            </a:r>
          </a:p>
          <a:p>
            <a:pPr lvl="2">
              <a:buFont typeface="Arial" panose="020B0604020202020204" pitchFamily="34" charset="0"/>
              <a:buChar char="•"/>
            </a:pPr>
            <a:r>
              <a:rPr lang="en-IN" sz="1800" b="0" i="0" u="none" strike="noStrike" dirty="0">
                <a:solidFill>
                  <a:srgbClr val="3A3A3A"/>
                </a:solidFill>
                <a:effectLst/>
                <a:latin typeface="Baskerville" panose="02020502070401020303" pitchFamily="18" charset="0"/>
                <a:ea typeface="Baskerville" panose="02020502070401020303" pitchFamily="18" charset="0"/>
              </a:rPr>
              <a:t>Antivirus Software</a:t>
            </a:r>
          </a:p>
          <a:p>
            <a:pPr lvl="2">
              <a:buFont typeface="Arial" panose="020B0604020202020204" pitchFamily="34" charset="0"/>
              <a:buChar char="•"/>
            </a:pPr>
            <a:r>
              <a:rPr lang="en-IN" sz="1800" b="0" i="0" u="none" strike="noStrike" dirty="0">
                <a:solidFill>
                  <a:srgbClr val="3A3A3A"/>
                </a:solidFill>
                <a:effectLst/>
                <a:latin typeface="Baskerville" panose="02020502070401020303" pitchFamily="18" charset="0"/>
                <a:ea typeface="Baskerville" panose="02020502070401020303" pitchFamily="18" charset="0"/>
              </a:rPr>
              <a:t>Firewall</a:t>
            </a:r>
          </a:p>
          <a:p>
            <a:pPr lvl="2">
              <a:buFont typeface="Arial" panose="020B0604020202020204" pitchFamily="34" charset="0"/>
              <a:buChar char="•"/>
            </a:pPr>
            <a:r>
              <a:rPr lang="en-IN" sz="1800" b="0" i="0" u="none" strike="noStrike" dirty="0">
                <a:solidFill>
                  <a:srgbClr val="3A3A3A"/>
                </a:solidFill>
                <a:effectLst/>
                <a:latin typeface="Baskerville" panose="02020502070401020303" pitchFamily="18" charset="0"/>
                <a:ea typeface="Baskerville" panose="02020502070401020303" pitchFamily="18" charset="0"/>
              </a:rPr>
              <a:t>PKI Services</a:t>
            </a:r>
          </a:p>
          <a:p>
            <a:pPr lvl="2">
              <a:buFont typeface="Arial" panose="020B0604020202020204" pitchFamily="34" charset="0"/>
              <a:buChar char="•"/>
            </a:pPr>
            <a:r>
              <a:rPr lang="en-IN" sz="1800" b="0" i="0" u="none" strike="noStrike" dirty="0">
                <a:solidFill>
                  <a:srgbClr val="3A3A3A"/>
                </a:solidFill>
                <a:effectLst/>
                <a:latin typeface="Baskerville" panose="02020502070401020303" pitchFamily="18" charset="0"/>
                <a:ea typeface="Baskerville" panose="02020502070401020303" pitchFamily="18" charset="0"/>
              </a:rPr>
              <a:t>Managed Detection Services</a:t>
            </a:r>
          </a:p>
          <a:p>
            <a:pPr lvl="2">
              <a:buFont typeface="Arial" panose="020B0604020202020204" pitchFamily="34" charset="0"/>
              <a:buChar char="•"/>
            </a:pPr>
            <a:r>
              <a:rPr lang="en-IN" sz="1800" b="0" i="0" u="none" strike="noStrike" dirty="0">
                <a:solidFill>
                  <a:srgbClr val="3A3A3A"/>
                </a:solidFill>
                <a:effectLst/>
                <a:latin typeface="Baskerville" panose="02020502070401020303" pitchFamily="18" charset="0"/>
                <a:ea typeface="Baskerville" panose="02020502070401020303" pitchFamily="18" charset="0"/>
              </a:rPr>
              <a:t>Penetration Testing</a:t>
            </a:r>
          </a:p>
          <a:p>
            <a:pPr marL="960120" lvl="2" indent="0" algn="just">
              <a:buNone/>
            </a:pPr>
            <a:endParaRPr lang="en-IN" sz="1800" b="1" i="0" u="none" strike="noStrike" dirty="0">
              <a:solidFill>
                <a:srgbClr val="3A3A3A"/>
              </a:solidFill>
              <a:effectLst/>
              <a:latin typeface="Baskerville" panose="02020502070401020303" pitchFamily="18" charset="0"/>
              <a:ea typeface="Baskerville" panose="02020502070401020303" pitchFamily="18" charset="0"/>
            </a:endParaRPr>
          </a:p>
          <a:p>
            <a:pPr marL="960120" lvl="2" indent="0" algn="just">
              <a:buNone/>
            </a:pPr>
            <a:endParaRPr lang="en-IN" sz="1800" b="0" i="1" u="none" strike="noStrike" dirty="0">
              <a:solidFill>
                <a:srgbClr val="000000"/>
              </a:solidFill>
              <a:effectLst/>
              <a:latin typeface="Baskerville" panose="02020502070401020303" pitchFamily="18" charset="0"/>
              <a:ea typeface="Baskerville" panose="02020502070401020303" pitchFamily="18" charset="0"/>
            </a:endParaRPr>
          </a:p>
          <a:p>
            <a:pPr marL="0" indent="0" algn="just">
              <a:buNone/>
            </a:pPr>
            <a:endParaRPr lang="en-IN" sz="1800"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endParaRPr>
          </a:p>
          <a:p>
            <a:pPr marL="1417320" lvl="2" indent="-457200" algn="just">
              <a:buFont typeface="+mj-lt"/>
              <a:buAutoNum type="arabicPeriod"/>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2217420" lvl="4" indent="-342900" algn="just">
              <a:buFont typeface="+mj-lt"/>
              <a:buAutoNum type="arabicPeriod"/>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lvl="3" algn="just">
              <a:buFont typeface="Wingdings" pitchFamily="2" charset="2"/>
              <a:buChar char="Ø"/>
            </a:pPr>
            <a:endParaRPr lang="en-IN" sz="1800" b="0" i="0" u="none" strike="noStrike" dirty="0">
              <a:solidFill>
                <a:srgbClr val="000000"/>
              </a:solidFill>
              <a:effectLst/>
              <a:highlight>
                <a:srgbClr val="FFFF00"/>
              </a:highlight>
              <a:latin typeface="Baskerville" panose="02020502070401020303" pitchFamily="18" charset="0"/>
              <a:ea typeface="Baskerville" panose="02020502070401020303" pitchFamily="18" charset="0"/>
            </a:endParaRPr>
          </a:p>
          <a:p>
            <a:pPr marL="0" indent="0" algn="just">
              <a:buNone/>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algn="just"/>
            <a:endParaRPr lang="en-US" sz="1800" dirty="0">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1895830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CC922-9949-6DBF-377E-1F9546885097}"/>
              </a:ext>
            </a:extLst>
          </p:cNvPr>
          <p:cNvSpPr>
            <a:spLocks noGrp="1"/>
          </p:cNvSpPr>
          <p:nvPr>
            <p:ph type="title"/>
          </p:nvPr>
        </p:nvSpPr>
        <p:spPr>
          <a:xfrm>
            <a:off x="-152400" y="1128408"/>
            <a:ext cx="3726873" cy="4601183"/>
          </a:xfrm>
        </p:spPr>
        <p:txBody>
          <a:bodyPr/>
          <a:lstStyle/>
          <a:p>
            <a:pPr algn="ctr"/>
            <a:r>
              <a:rPr lang="en-US" dirty="0"/>
              <a:t>Contemporary Development in Academics and Practices in Forensic Sciences</a:t>
            </a:r>
          </a:p>
        </p:txBody>
      </p:sp>
      <p:sp>
        <p:nvSpPr>
          <p:cNvPr id="3" name="Content Placeholder 2">
            <a:extLst>
              <a:ext uri="{FF2B5EF4-FFF2-40B4-BE49-F238E27FC236}">
                <a16:creationId xmlns:a16="http://schemas.microsoft.com/office/drawing/2014/main" id="{AF814E9E-9498-5A39-5A9A-FE23887C061A}"/>
              </a:ext>
            </a:extLst>
          </p:cNvPr>
          <p:cNvSpPr>
            <a:spLocks noGrp="1"/>
          </p:cNvSpPr>
          <p:nvPr>
            <p:ph idx="1"/>
          </p:nvPr>
        </p:nvSpPr>
        <p:spPr>
          <a:xfrm>
            <a:off x="3587174" y="868680"/>
            <a:ext cx="8123755" cy="5120640"/>
          </a:xfrm>
        </p:spPr>
        <p:txBody>
          <a:bodyPr>
            <a:normAutofit lnSpcReduction="10000"/>
          </a:bodyPr>
          <a:lstStyle/>
          <a:p>
            <a:pPr algn="just"/>
            <a:r>
              <a:rPr lang="en-IN" sz="1800" b="0" i="0" u="none" strike="noStrike" dirty="0">
                <a:solidFill>
                  <a:schemeClr val="tx1"/>
                </a:solidFill>
                <a:effectLst/>
                <a:highlight>
                  <a:srgbClr val="00FFFF"/>
                </a:highlight>
                <a:latin typeface="Baskerville" panose="02020502070401020303" pitchFamily="18" charset="0"/>
                <a:ea typeface="Baskerville" panose="02020502070401020303" pitchFamily="18" charset="0"/>
              </a:rPr>
              <a:t>The first Central Fingerprint Bureau of India was established in Kolkata in India in the year 1897 and became functional in 1904.</a:t>
            </a:r>
          </a:p>
          <a:p>
            <a:pPr algn="just"/>
            <a:r>
              <a:rPr lang="en-IN" sz="1800" b="0" i="0" u="none" strike="noStrike" dirty="0">
                <a:solidFill>
                  <a:schemeClr val="tx1"/>
                </a:solidFill>
                <a:effectLst/>
                <a:latin typeface="Baskerville" panose="02020502070401020303" pitchFamily="18" charset="0"/>
                <a:ea typeface="Baskerville" panose="02020502070401020303" pitchFamily="18" charset="0"/>
              </a:rPr>
              <a:t>Ever since then, the usage of Forensic science in crime investigation has routinely started in India and since then efforts are being made for Capacity building of Forensics in India</a:t>
            </a:r>
            <a:r>
              <a:rPr lang="en-IN" sz="1800" dirty="0">
                <a:solidFill>
                  <a:schemeClr val="tx1"/>
                </a:solidFill>
                <a:latin typeface="Baskerville" panose="02020502070401020303" pitchFamily="18" charset="0"/>
                <a:ea typeface="Baskerville" panose="02020502070401020303" pitchFamily="18" charset="0"/>
              </a:rPr>
              <a:t>.</a:t>
            </a:r>
          </a:p>
          <a:p>
            <a:pPr algn="just"/>
            <a:r>
              <a:rPr lang="en-IN" sz="1800" b="0" i="0" u="none" strike="noStrike" dirty="0">
                <a:solidFill>
                  <a:schemeClr val="tx1"/>
                </a:solidFill>
                <a:effectLst/>
                <a:latin typeface="Baskerville" panose="02020502070401020303" pitchFamily="18" charset="0"/>
                <a:ea typeface="Baskerville" panose="02020502070401020303" pitchFamily="18" charset="0"/>
              </a:rPr>
              <a:t>Several State and Central Forensic Science Laboratories were established in India; the Fingerprint Bureaux have also been established in various states.</a:t>
            </a:r>
          </a:p>
          <a:p>
            <a:pPr algn="just"/>
            <a:r>
              <a:rPr lang="en-IN" sz="1800" b="0" i="0" u="none" strike="noStrike" dirty="0">
                <a:solidFill>
                  <a:schemeClr val="tx1"/>
                </a:solidFill>
                <a:effectLst/>
                <a:latin typeface="Baskerville" panose="02020502070401020303" pitchFamily="18" charset="0"/>
                <a:ea typeface="Baskerville" panose="02020502070401020303" pitchFamily="18" charset="0"/>
              </a:rPr>
              <a:t>At present, there are </a:t>
            </a:r>
            <a:r>
              <a:rPr lang="en-IN" sz="1800" b="0" i="0" u="none" strike="noStrike" dirty="0">
                <a:solidFill>
                  <a:schemeClr val="tx1"/>
                </a:solidFill>
                <a:effectLst/>
                <a:highlight>
                  <a:srgbClr val="00FFFF"/>
                </a:highlight>
                <a:latin typeface="Baskerville" panose="02020502070401020303" pitchFamily="18" charset="0"/>
                <a:ea typeface="Baskerville" panose="02020502070401020303" pitchFamily="18" charset="0"/>
              </a:rPr>
              <a:t>29 Fingerprint Bureaux and about 37 State and Seven Central Forensic Science Laboratories in India</a:t>
            </a:r>
            <a:r>
              <a:rPr lang="en-IN" sz="1800" b="0" i="0" u="none" strike="noStrike" dirty="0">
                <a:solidFill>
                  <a:schemeClr val="tx1"/>
                </a:solidFill>
                <a:effectLst/>
                <a:latin typeface="Baskerville" panose="02020502070401020303" pitchFamily="18" charset="0"/>
                <a:ea typeface="Baskerville" panose="02020502070401020303" pitchFamily="18" charset="0"/>
              </a:rPr>
              <a:t>. Not only this, in several states, Regional Forensic Science Laboratories and District Mobile Forensic units have also been established.</a:t>
            </a:r>
          </a:p>
          <a:p>
            <a:pPr algn="just"/>
            <a:r>
              <a:rPr lang="en-IN" sz="1800" strike="noStrike" dirty="0">
                <a:solidFill>
                  <a:schemeClr val="tx1"/>
                </a:solidFill>
                <a:effectLst/>
                <a:latin typeface="Baskerville" panose="02020502070401020303" pitchFamily="18" charset="0"/>
                <a:ea typeface="Baskerville" panose="02020502070401020303" pitchFamily="18" charset="0"/>
              </a:rPr>
              <a:t>An </a:t>
            </a:r>
            <a:r>
              <a:rPr lang="en-IN" sz="1800" strike="noStrike" dirty="0">
                <a:solidFill>
                  <a:schemeClr val="tx1"/>
                </a:solidFill>
                <a:effectLst/>
                <a:highlight>
                  <a:srgbClr val="00FFFF"/>
                </a:highlight>
                <a:latin typeface="Baskerville" panose="02020502070401020303" pitchFamily="18" charset="0"/>
                <a:ea typeface="Baskerville" panose="02020502070401020303" pitchFamily="18" charset="0"/>
              </a:rPr>
              <a:t>advanced Centre for DNA Fingerprinting and Diagnostics (CDFD) has been established in Hyderabad</a:t>
            </a:r>
            <a:r>
              <a:rPr lang="en-IN" sz="1800" strike="noStrike" dirty="0">
                <a:solidFill>
                  <a:schemeClr val="tx1"/>
                </a:solidFill>
                <a:effectLst/>
                <a:latin typeface="Baskerville" panose="02020502070401020303" pitchFamily="18" charset="0"/>
                <a:ea typeface="Baskerville" panose="02020502070401020303" pitchFamily="18" charset="0"/>
              </a:rPr>
              <a:t> under the Department of Biotechnology, Ministry of Science and Technology, Government of India.</a:t>
            </a:r>
            <a:endParaRPr lang="en-US" sz="1800" dirty="0">
              <a:solidFill>
                <a:schemeClr val="tx1"/>
              </a:solidFill>
              <a:latin typeface="Baskerville" panose="02020502070401020303" pitchFamily="18" charset="0"/>
              <a:ea typeface="Baskerville" panose="02020502070401020303" pitchFamily="18" charset="0"/>
            </a:endParaRPr>
          </a:p>
          <a:p>
            <a:pPr algn="just"/>
            <a:r>
              <a:rPr lang="en-IN" sz="1800" strike="noStrike" dirty="0">
                <a:solidFill>
                  <a:schemeClr val="tx1"/>
                </a:solidFill>
                <a:effectLst/>
                <a:latin typeface="Baskerville" panose="02020502070401020303" pitchFamily="18" charset="0"/>
                <a:ea typeface="Baskerville" panose="02020502070401020303" pitchFamily="18" charset="0"/>
              </a:rPr>
              <a:t>The Center for Cellular and Molecular Biology (CCMB) Hyderabad, CFSL Hyderabad, and CFSL Kolkata has been the pioneering institutions to start the facilities of DNA Profiling in criminal cases in India after the technology was introduced in London in 1985 by Professor Alec Jeffreys.</a:t>
            </a:r>
          </a:p>
        </p:txBody>
      </p:sp>
    </p:spTree>
    <p:extLst>
      <p:ext uri="{BB962C8B-B14F-4D97-AF65-F5344CB8AC3E}">
        <p14:creationId xmlns:p14="http://schemas.microsoft.com/office/powerpoint/2010/main" val="21151980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F63C-46BE-7A8F-DB7A-95A9FA479CA3}"/>
              </a:ext>
            </a:extLst>
          </p:cNvPr>
          <p:cNvSpPr>
            <a:spLocks noGrp="1"/>
          </p:cNvSpPr>
          <p:nvPr>
            <p:ph type="title"/>
          </p:nvPr>
        </p:nvSpPr>
        <p:spPr/>
        <p:txBody>
          <a:bodyPr/>
          <a:lstStyle/>
          <a:p>
            <a:pPr algn="ctr"/>
            <a:r>
              <a:rPr lang="en-US" dirty="0"/>
              <a:t>Tools and Techniques in Forensic Sciences</a:t>
            </a:r>
          </a:p>
        </p:txBody>
      </p:sp>
      <p:sp>
        <p:nvSpPr>
          <p:cNvPr id="3" name="Content Placeholder 2">
            <a:extLst>
              <a:ext uri="{FF2B5EF4-FFF2-40B4-BE49-F238E27FC236}">
                <a16:creationId xmlns:a16="http://schemas.microsoft.com/office/drawing/2014/main" id="{3319AE80-65E9-7708-7488-E9038CE3F36B}"/>
              </a:ext>
            </a:extLst>
          </p:cNvPr>
          <p:cNvSpPr>
            <a:spLocks noGrp="1"/>
          </p:cNvSpPr>
          <p:nvPr>
            <p:ph idx="1"/>
          </p:nvPr>
        </p:nvSpPr>
        <p:spPr>
          <a:xfrm>
            <a:off x="3461301" y="1123837"/>
            <a:ext cx="8318323" cy="6673174"/>
          </a:xfrm>
        </p:spPr>
        <p:txBody>
          <a:bodyPr>
            <a:noAutofit/>
          </a:bodyPr>
          <a:lstStyle/>
          <a:p>
            <a:pPr marL="0" indent="0" algn="just">
              <a:buNone/>
            </a:pPr>
            <a:endParaRPr lang="en-IN" sz="1800" b="1" dirty="0">
              <a:solidFill>
                <a:srgbClr val="000000"/>
              </a:solidFill>
              <a:highlight>
                <a:srgbClr val="00FFFF"/>
              </a:highlight>
              <a:latin typeface="Baskerville" panose="02020502070401020303" pitchFamily="18" charset="0"/>
              <a:ea typeface="Baskerville" panose="02020502070401020303" pitchFamily="18" charset="0"/>
            </a:endParaRPr>
          </a:p>
          <a:p>
            <a:pPr marL="0" indent="0" algn="just">
              <a:buNone/>
            </a:pPr>
            <a:endParaRPr lang="en-IN" sz="1800" b="1" dirty="0">
              <a:solidFill>
                <a:srgbClr val="000000"/>
              </a:solidFill>
              <a:highlight>
                <a:srgbClr val="00FFFF"/>
              </a:highlight>
              <a:latin typeface="Baskerville" panose="02020502070401020303" pitchFamily="18" charset="0"/>
              <a:ea typeface="Baskerville" panose="02020502070401020303" pitchFamily="18" charset="0"/>
            </a:endParaRPr>
          </a:p>
          <a:p>
            <a:pPr marL="0" indent="0" algn="just">
              <a:buNone/>
            </a:pPr>
            <a:endParaRPr lang="en-IN" sz="1800" b="1" dirty="0">
              <a:solidFill>
                <a:srgbClr val="000000"/>
              </a:solidFill>
              <a:highlight>
                <a:srgbClr val="00FFFF"/>
              </a:highlight>
              <a:latin typeface="Baskerville" panose="02020502070401020303" pitchFamily="18" charset="0"/>
              <a:ea typeface="Baskerville" panose="02020502070401020303" pitchFamily="18" charset="0"/>
            </a:endParaRPr>
          </a:p>
          <a:p>
            <a:pPr marL="0" indent="0" algn="just">
              <a:buNone/>
            </a:pPr>
            <a:endParaRPr lang="en-IN" sz="1800" b="1" dirty="0">
              <a:solidFill>
                <a:srgbClr val="000000"/>
              </a:solidFill>
              <a:highlight>
                <a:srgbClr val="00FFFF"/>
              </a:highlight>
              <a:latin typeface="Baskerville" panose="02020502070401020303" pitchFamily="18" charset="0"/>
              <a:ea typeface="Baskerville" panose="02020502070401020303" pitchFamily="18" charset="0"/>
            </a:endParaRPr>
          </a:p>
          <a:p>
            <a:pPr marL="0" indent="0" algn="just">
              <a:buNone/>
            </a:pPr>
            <a:r>
              <a:rPr lang="en-IN" b="1" dirty="0">
                <a:solidFill>
                  <a:srgbClr val="000000"/>
                </a:solidFill>
                <a:highlight>
                  <a:srgbClr val="00FFFF"/>
                </a:highlight>
                <a:latin typeface="Baskerville" panose="02020502070401020303" pitchFamily="18" charset="0"/>
                <a:ea typeface="Baskerville" panose="02020502070401020303" pitchFamily="18" charset="0"/>
              </a:rPr>
              <a:t>7. RECONSTRUCTION TECHNIQUES:</a:t>
            </a:r>
            <a:endParaRPr lang="en-IN" b="0" i="0" u="none" strike="noStrike" dirty="0">
              <a:solidFill>
                <a:srgbClr val="3A3A3A"/>
              </a:solidFill>
              <a:effectLst/>
              <a:latin typeface="Baskerville" panose="02020502070401020303" pitchFamily="18" charset="0"/>
              <a:ea typeface="Baskerville" panose="02020502070401020303" pitchFamily="18" charset="0"/>
            </a:endParaRPr>
          </a:p>
          <a:p>
            <a:pPr marL="960120" lvl="2" indent="0" algn="just">
              <a:buNone/>
            </a:pPr>
            <a:endParaRPr lang="en-IN" sz="2000" b="1" i="0" u="none" strike="noStrike" dirty="0">
              <a:solidFill>
                <a:srgbClr val="3A3A3A"/>
              </a:solidFill>
              <a:effectLst/>
              <a:latin typeface="Baskerville" panose="02020502070401020303" pitchFamily="18" charset="0"/>
              <a:ea typeface="Baskerville" panose="02020502070401020303" pitchFamily="18" charset="0"/>
            </a:endParaRPr>
          </a:p>
          <a:p>
            <a:pPr marL="1303020" lvl="2" indent="-342900" algn="just">
              <a:buAutoNum type="alphaUcPeriod"/>
            </a:pPr>
            <a:r>
              <a:rPr lang="en-IN" sz="2000" i="0" u="none" strike="noStrike" dirty="0">
                <a:solidFill>
                  <a:srgbClr val="3A3A3A"/>
                </a:solidFill>
                <a:effectLst/>
                <a:latin typeface="Baskerville" panose="02020502070401020303" pitchFamily="18" charset="0"/>
                <a:ea typeface="Baskerville" panose="02020502070401020303" pitchFamily="18" charset="0"/>
              </a:rPr>
              <a:t>Blood spatter: Stringing Method and Tangent Method</a:t>
            </a:r>
          </a:p>
          <a:p>
            <a:pPr lvl="3" algn="just">
              <a:buFontTx/>
              <a:buChar char="-"/>
            </a:pPr>
            <a:r>
              <a:rPr lang="en-IN" sz="2000" i="0" u="none" strike="noStrike" dirty="0">
                <a:solidFill>
                  <a:srgbClr val="3A3A3A"/>
                </a:solidFill>
                <a:effectLst/>
                <a:latin typeface="Baskerville" panose="02020502070401020303" pitchFamily="18" charset="0"/>
                <a:ea typeface="Baskerville" panose="02020502070401020303" pitchFamily="18" charset="0"/>
              </a:rPr>
              <a:t>SM: sin(angle)= width/length</a:t>
            </a:r>
          </a:p>
          <a:p>
            <a:pPr lvl="3" algn="just">
              <a:buFontTx/>
              <a:buChar char="-"/>
            </a:pPr>
            <a:r>
              <a:rPr lang="en-IN" sz="2000" dirty="0">
                <a:solidFill>
                  <a:srgbClr val="3A3A3A"/>
                </a:solidFill>
                <a:latin typeface="Baskerville" panose="02020502070401020303" pitchFamily="18" charset="0"/>
                <a:ea typeface="Baskerville" panose="02020502070401020303" pitchFamily="18" charset="0"/>
              </a:rPr>
              <a:t>TM: (X)= tan (angle of impact) x distance of a drop</a:t>
            </a:r>
          </a:p>
          <a:p>
            <a:pPr lvl="3" algn="just">
              <a:buFontTx/>
              <a:buChar char="-"/>
            </a:pPr>
            <a:r>
              <a:rPr lang="en-IN" sz="2000" dirty="0">
                <a:solidFill>
                  <a:srgbClr val="3A3A3A"/>
                </a:solidFill>
                <a:latin typeface="Baskerville" panose="02020502070401020303" pitchFamily="18" charset="0"/>
                <a:ea typeface="Baskerville" panose="02020502070401020303" pitchFamily="18" charset="0"/>
              </a:rPr>
              <a:t>Software: Hemospat</a:t>
            </a:r>
          </a:p>
          <a:p>
            <a:pPr lvl="3" algn="just">
              <a:buFontTx/>
              <a:buChar char="-"/>
            </a:pPr>
            <a:endParaRPr lang="en-IN" sz="2000" i="0" u="none" strike="noStrike" dirty="0">
              <a:solidFill>
                <a:srgbClr val="3A3A3A"/>
              </a:solidFill>
              <a:effectLst/>
              <a:latin typeface="Baskerville" panose="02020502070401020303" pitchFamily="18" charset="0"/>
              <a:ea typeface="Baskerville" panose="02020502070401020303" pitchFamily="18" charset="0"/>
            </a:endParaRPr>
          </a:p>
          <a:p>
            <a:pPr marL="1303020" lvl="2" indent="-342900" algn="just">
              <a:buAutoNum type="alphaUcPeriod"/>
            </a:pPr>
            <a:r>
              <a:rPr lang="en-IN" sz="2000" i="0" u="none" strike="noStrike" dirty="0">
                <a:solidFill>
                  <a:srgbClr val="3A3A3A"/>
                </a:solidFill>
                <a:effectLst/>
                <a:latin typeface="Baskerville" panose="02020502070401020303" pitchFamily="18" charset="0"/>
                <a:ea typeface="Baskerville" panose="02020502070401020303" pitchFamily="18" charset="0"/>
              </a:rPr>
              <a:t>Gun Shot Scene: GSR Analysis, Wound Ballistics, and Fire Arm Analysis.</a:t>
            </a:r>
          </a:p>
          <a:p>
            <a:pPr marL="1417320" lvl="3" indent="0" algn="just">
              <a:buNone/>
            </a:pPr>
            <a:r>
              <a:rPr lang="en-IN" sz="2000" dirty="0">
                <a:solidFill>
                  <a:schemeClr val="tx1"/>
                </a:solidFill>
                <a:latin typeface="Chalkduster" panose="03050602040202020205" pitchFamily="66" charset="77"/>
                <a:ea typeface="Baskerville" panose="02020502070401020303" pitchFamily="18" charset="0"/>
              </a:rPr>
              <a:t>- </a:t>
            </a:r>
            <a:r>
              <a:rPr lang="en-IN" sz="2000" dirty="0">
                <a:solidFill>
                  <a:schemeClr val="tx1"/>
                </a:solidFill>
                <a:effectLst/>
                <a:latin typeface="Baskerville" panose="02020502070401020303" pitchFamily="18" charset="0"/>
                <a:ea typeface="Baskerville" panose="02020502070401020303" pitchFamily="18" charset="0"/>
              </a:rPr>
              <a:t>3D laser scanner - Leica RTC360 software </a:t>
            </a:r>
            <a:endParaRPr lang="en-IN" sz="2000" dirty="0">
              <a:solidFill>
                <a:schemeClr val="tx1"/>
              </a:solidFill>
              <a:latin typeface="Baskerville" panose="02020502070401020303" pitchFamily="18" charset="0"/>
              <a:ea typeface="Baskerville" panose="02020502070401020303" pitchFamily="18" charset="0"/>
            </a:endParaRPr>
          </a:p>
          <a:p>
            <a:pPr marL="1417320" lvl="3" indent="0" algn="just">
              <a:buNone/>
            </a:pPr>
            <a:endParaRPr lang="en-IN" sz="2000" b="1" i="0" u="none" strike="noStrike" dirty="0">
              <a:solidFill>
                <a:srgbClr val="3A3A3A"/>
              </a:solidFill>
              <a:effectLst/>
              <a:latin typeface="Baskerville" panose="02020502070401020303" pitchFamily="18" charset="0"/>
              <a:ea typeface="Baskerville" panose="02020502070401020303" pitchFamily="18" charset="0"/>
            </a:endParaRPr>
          </a:p>
          <a:p>
            <a:pPr marL="960120" lvl="2" indent="0" algn="just">
              <a:buNone/>
            </a:pPr>
            <a:endParaRPr lang="en-IN" sz="2000" b="0" i="1" u="none" strike="noStrike" dirty="0">
              <a:solidFill>
                <a:srgbClr val="000000"/>
              </a:solidFill>
              <a:effectLst/>
              <a:latin typeface="Baskerville" panose="02020502070401020303" pitchFamily="18" charset="0"/>
              <a:ea typeface="Baskerville" panose="02020502070401020303" pitchFamily="18" charset="0"/>
            </a:endParaRPr>
          </a:p>
          <a:p>
            <a:pPr marL="0" indent="0" algn="just">
              <a:buNone/>
            </a:pPr>
            <a:endParaRPr lang="en-IN" b="0" i="0" u="none" strike="noStrike" dirty="0">
              <a:solidFill>
                <a:srgbClr val="000000"/>
              </a:solidFill>
              <a:effectLst/>
              <a:highlight>
                <a:srgbClr val="00FFFF"/>
              </a:highlight>
              <a:latin typeface="Baskerville" panose="02020502070401020303" pitchFamily="18" charset="0"/>
              <a:ea typeface="Baskerville" panose="02020502070401020303" pitchFamily="18" charset="0"/>
            </a:endParaRPr>
          </a:p>
          <a:p>
            <a:pPr marL="1417320" lvl="2" indent="-457200" algn="just">
              <a:buFont typeface="+mj-lt"/>
              <a:buAutoNum type="arabicPeriod"/>
            </a:pPr>
            <a:endParaRPr lang="en-IN" sz="2000" b="0" i="0" u="none" strike="noStrike" dirty="0">
              <a:solidFill>
                <a:srgbClr val="000000"/>
              </a:solidFill>
              <a:effectLst/>
              <a:latin typeface="Baskerville" panose="02020502070401020303" pitchFamily="18" charset="0"/>
              <a:ea typeface="Baskerville" panose="02020502070401020303" pitchFamily="18" charset="0"/>
            </a:endParaRPr>
          </a:p>
          <a:p>
            <a:pPr marL="2217420" lvl="4" indent="-342900" algn="just">
              <a:buFont typeface="+mj-lt"/>
              <a:buAutoNum type="arabicPeriod"/>
            </a:pPr>
            <a:endParaRPr lang="en-IN" sz="2000" b="0" i="0" u="none" strike="noStrike" dirty="0">
              <a:solidFill>
                <a:srgbClr val="000000"/>
              </a:solidFill>
              <a:effectLst/>
              <a:latin typeface="Baskerville" panose="02020502070401020303" pitchFamily="18" charset="0"/>
              <a:ea typeface="Baskerville" panose="02020502070401020303" pitchFamily="18" charset="0"/>
            </a:endParaRPr>
          </a:p>
          <a:p>
            <a:pPr lvl="3" algn="just">
              <a:buFont typeface="Wingdings" pitchFamily="2" charset="2"/>
              <a:buChar char="Ø"/>
            </a:pPr>
            <a:endParaRPr lang="en-IN" sz="1800" b="0" i="0" u="none" strike="noStrike" dirty="0">
              <a:solidFill>
                <a:srgbClr val="000000"/>
              </a:solidFill>
              <a:effectLst/>
              <a:highlight>
                <a:srgbClr val="FFFF00"/>
              </a:highlight>
              <a:latin typeface="Baskerville" panose="02020502070401020303" pitchFamily="18" charset="0"/>
              <a:ea typeface="Baskerville" panose="02020502070401020303" pitchFamily="18" charset="0"/>
            </a:endParaRPr>
          </a:p>
          <a:p>
            <a:pPr marL="0" indent="0" algn="just">
              <a:buNone/>
            </a:pPr>
            <a:endParaRPr lang="en-IN" sz="1800"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marL="845820" lvl="1" indent="-342900" algn="just">
              <a:buFont typeface="+mj-lt"/>
              <a:buAutoNum type="arabicPeriod"/>
            </a:pPr>
            <a:endParaRPr lang="en-IN" b="0" i="0" u="none" strike="noStrike" dirty="0">
              <a:solidFill>
                <a:srgbClr val="000000"/>
              </a:solidFill>
              <a:effectLst/>
              <a:latin typeface="Baskerville" panose="02020502070401020303" pitchFamily="18" charset="0"/>
              <a:ea typeface="Baskerville" panose="02020502070401020303" pitchFamily="18" charset="0"/>
            </a:endParaRPr>
          </a:p>
          <a:p>
            <a:pPr algn="just"/>
            <a:endParaRPr lang="en-US" sz="1800" dirty="0">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2726247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CC922-9949-6DBF-377E-1F9546885097}"/>
              </a:ext>
            </a:extLst>
          </p:cNvPr>
          <p:cNvSpPr>
            <a:spLocks noGrp="1"/>
          </p:cNvSpPr>
          <p:nvPr>
            <p:ph type="title"/>
          </p:nvPr>
        </p:nvSpPr>
        <p:spPr>
          <a:xfrm>
            <a:off x="-152400" y="1128408"/>
            <a:ext cx="3726873" cy="4601183"/>
          </a:xfrm>
        </p:spPr>
        <p:txBody>
          <a:bodyPr/>
          <a:lstStyle/>
          <a:p>
            <a:pPr algn="ctr"/>
            <a:r>
              <a:rPr lang="en-US" dirty="0"/>
              <a:t>Contemporary Development in Academics and Practices in Forensic Sciences</a:t>
            </a:r>
          </a:p>
        </p:txBody>
      </p:sp>
      <p:sp>
        <p:nvSpPr>
          <p:cNvPr id="3" name="Content Placeholder 2">
            <a:extLst>
              <a:ext uri="{FF2B5EF4-FFF2-40B4-BE49-F238E27FC236}">
                <a16:creationId xmlns:a16="http://schemas.microsoft.com/office/drawing/2014/main" id="{AF814E9E-9498-5A39-5A9A-FE23887C061A}"/>
              </a:ext>
            </a:extLst>
          </p:cNvPr>
          <p:cNvSpPr>
            <a:spLocks noGrp="1"/>
          </p:cNvSpPr>
          <p:nvPr>
            <p:ph idx="1"/>
          </p:nvPr>
        </p:nvSpPr>
        <p:spPr/>
        <p:txBody>
          <a:bodyPr>
            <a:normAutofit/>
          </a:bodyPr>
          <a:lstStyle/>
          <a:p>
            <a:pPr algn="just"/>
            <a:r>
              <a:rPr lang="en-IN" sz="1800" strike="noStrike" dirty="0">
                <a:solidFill>
                  <a:schemeClr val="tx1"/>
                </a:solidFill>
                <a:effectLst/>
                <a:latin typeface="Baskerville" panose="02020502070401020303" pitchFamily="18" charset="0"/>
                <a:ea typeface="Baskerville" panose="02020502070401020303" pitchFamily="18" charset="0"/>
              </a:rPr>
              <a:t>DNA Profiling in criminal cases such as homicide, suicide, sexual assaults, terrorist activities, wildlife forensics, and other criminal cases is now continuing in various Police departments, Forensic institutions, and Wildlife departments for Human and Animal identification from the biological fluids and the tissue materials.</a:t>
            </a:r>
          </a:p>
          <a:p>
            <a:pPr algn="just"/>
            <a:r>
              <a:rPr lang="en-IN" sz="1800" strike="noStrike" dirty="0">
                <a:solidFill>
                  <a:srgbClr val="2E2E2E"/>
                </a:solidFill>
                <a:effectLst/>
                <a:latin typeface="Baskerville" panose="02020502070401020303" pitchFamily="18" charset="0"/>
                <a:ea typeface="Baskerville" panose="02020502070401020303" pitchFamily="18" charset="0"/>
              </a:rPr>
              <a:t>There are about </a:t>
            </a:r>
            <a:r>
              <a:rPr lang="en-IN" sz="1800" strike="noStrike" dirty="0">
                <a:solidFill>
                  <a:srgbClr val="2E2E2E"/>
                </a:solidFill>
                <a:effectLst/>
                <a:highlight>
                  <a:srgbClr val="00FFFF"/>
                </a:highlight>
                <a:latin typeface="Baskerville" panose="02020502070401020303" pitchFamily="18" charset="0"/>
                <a:ea typeface="Baskerville" panose="02020502070401020303" pitchFamily="18" charset="0"/>
              </a:rPr>
              <a:t>4500 forensic personnel </a:t>
            </a:r>
            <a:r>
              <a:rPr lang="en-IN" sz="1800" strike="noStrike" dirty="0">
                <a:solidFill>
                  <a:srgbClr val="2E2E2E"/>
                </a:solidFill>
                <a:effectLst/>
                <a:latin typeface="Baskerville" panose="02020502070401020303" pitchFamily="18" charset="0"/>
                <a:ea typeface="Baskerville" panose="02020502070401020303" pitchFamily="18" charset="0"/>
              </a:rPr>
              <a:t>working in Fingerprint Bureau, Forensic Science Laboratories (FSLs), and Chemical Examiners Laboratories in India</a:t>
            </a:r>
            <a:endParaRPr lang="en-IN" sz="1800" dirty="0">
              <a:solidFill>
                <a:schemeClr val="tx1"/>
              </a:solidFill>
              <a:latin typeface="Baskerville" panose="02020502070401020303" pitchFamily="18" charset="0"/>
              <a:ea typeface="Baskerville" panose="02020502070401020303" pitchFamily="18" charset="0"/>
            </a:endParaRPr>
          </a:p>
          <a:p>
            <a:pPr algn="just"/>
            <a:r>
              <a:rPr lang="en-IN" sz="1800" strike="noStrike" dirty="0">
                <a:solidFill>
                  <a:srgbClr val="2E2E2E"/>
                </a:solidFill>
                <a:effectLst/>
                <a:latin typeface="Baskerville" panose="02020502070401020303" pitchFamily="18" charset="0"/>
                <a:ea typeface="Baskerville" panose="02020502070401020303" pitchFamily="18" charset="0"/>
              </a:rPr>
              <a:t>As per calculations, there are only </a:t>
            </a:r>
            <a:r>
              <a:rPr lang="en-IN" sz="1800" strike="noStrike" dirty="0">
                <a:solidFill>
                  <a:srgbClr val="2E2E2E"/>
                </a:solidFill>
                <a:effectLst/>
                <a:highlight>
                  <a:srgbClr val="00FFFF"/>
                </a:highlight>
                <a:latin typeface="Baskerville" panose="02020502070401020303" pitchFamily="18" charset="0"/>
                <a:ea typeface="Baskerville" panose="02020502070401020303" pitchFamily="18" charset="0"/>
              </a:rPr>
              <a:t>0.33 </a:t>
            </a:r>
            <a:r>
              <a:rPr lang="en-IN" sz="1800" dirty="0">
                <a:solidFill>
                  <a:schemeClr val="tx1"/>
                </a:solidFill>
                <a:effectLst/>
                <a:highlight>
                  <a:srgbClr val="00FFFF"/>
                </a:highlight>
                <a:latin typeface="Baskerville" panose="02020502070401020303" pitchFamily="18" charset="0"/>
                <a:ea typeface="Baskerville" panose="02020502070401020303" pitchFamily="18" charset="0"/>
                <a:hlinkClick r:id="rId2" tooltip="Learn more about forensic scientists from ScienceDirect's AI-generated Topic Pages">
                  <a:extLst>
                    <a:ext uri="{A12FA001-AC4F-418D-AE19-62706E023703}">
                      <ahyp:hlinkClr xmlns:ahyp="http://schemas.microsoft.com/office/drawing/2018/hyperlinkcolor" val="tx"/>
                    </a:ext>
                  </a:extLst>
                </a:hlinkClick>
              </a:rPr>
              <a:t>forensic scientists</a:t>
            </a:r>
            <a:r>
              <a:rPr lang="en-IN" sz="1800" strike="noStrike" dirty="0">
                <a:solidFill>
                  <a:schemeClr val="tx1"/>
                </a:solidFill>
                <a:effectLst/>
                <a:highlight>
                  <a:srgbClr val="00FFFF"/>
                </a:highlight>
                <a:latin typeface="Baskerville" panose="02020502070401020303" pitchFamily="18" charset="0"/>
                <a:ea typeface="Baskerville" panose="02020502070401020303" pitchFamily="18" charset="0"/>
              </a:rPr>
              <a:t> </a:t>
            </a:r>
            <a:r>
              <a:rPr lang="en-IN" sz="1800" strike="noStrike" dirty="0">
                <a:solidFill>
                  <a:srgbClr val="2E2E2E"/>
                </a:solidFill>
                <a:effectLst/>
                <a:highlight>
                  <a:srgbClr val="00FFFF"/>
                </a:highlight>
                <a:latin typeface="Baskerville" panose="02020502070401020303" pitchFamily="18" charset="0"/>
                <a:ea typeface="Baskerville" panose="02020502070401020303" pitchFamily="18" charset="0"/>
              </a:rPr>
              <a:t>per 0.1 million population in India </a:t>
            </a:r>
            <a:r>
              <a:rPr lang="en-IN" sz="1800" strike="noStrike" dirty="0">
                <a:solidFill>
                  <a:srgbClr val="2E2E2E"/>
                </a:solidFill>
                <a:effectLst/>
                <a:latin typeface="Baskerville" panose="02020502070401020303" pitchFamily="18" charset="0"/>
                <a:ea typeface="Baskerville" panose="02020502070401020303" pitchFamily="18" charset="0"/>
              </a:rPr>
              <a:t>as far as the work of examination of criminal cases and reports preparation is concerned</a:t>
            </a:r>
            <a:endParaRPr lang="en-IN" sz="1800" strike="noStrike" dirty="0">
              <a:solidFill>
                <a:schemeClr val="tx1"/>
              </a:solidFill>
              <a:effectLst/>
              <a:latin typeface="Baskerville" panose="02020502070401020303" pitchFamily="18" charset="0"/>
              <a:ea typeface="Baskerville" panose="02020502070401020303" pitchFamily="18" charset="0"/>
            </a:endParaRPr>
          </a:p>
          <a:p>
            <a:pPr algn="just"/>
            <a:endParaRPr lang="en-US" sz="1800" dirty="0">
              <a:solidFill>
                <a:schemeClr val="tx1"/>
              </a:solidFill>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3187955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CC922-9949-6DBF-377E-1F9546885097}"/>
              </a:ext>
            </a:extLst>
          </p:cNvPr>
          <p:cNvSpPr>
            <a:spLocks noGrp="1"/>
          </p:cNvSpPr>
          <p:nvPr>
            <p:ph type="title"/>
          </p:nvPr>
        </p:nvSpPr>
        <p:spPr>
          <a:xfrm>
            <a:off x="-152400" y="1128408"/>
            <a:ext cx="3726873" cy="4601183"/>
          </a:xfrm>
        </p:spPr>
        <p:txBody>
          <a:bodyPr/>
          <a:lstStyle/>
          <a:p>
            <a:pPr algn="ctr"/>
            <a:r>
              <a:rPr lang="en-US" dirty="0"/>
              <a:t>Contemporary Development in Academics and Practices in Forensic Sciences</a:t>
            </a:r>
          </a:p>
        </p:txBody>
      </p:sp>
      <p:sp>
        <p:nvSpPr>
          <p:cNvPr id="3" name="Content Placeholder 2">
            <a:extLst>
              <a:ext uri="{FF2B5EF4-FFF2-40B4-BE49-F238E27FC236}">
                <a16:creationId xmlns:a16="http://schemas.microsoft.com/office/drawing/2014/main" id="{AF814E9E-9498-5A39-5A9A-FE23887C061A}"/>
              </a:ext>
            </a:extLst>
          </p:cNvPr>
          <p:cNvSpPr>
            <a:spLocks noGrp="1"/>
          </p:cNvSpPr>
          <p:nvPr>
            <p:ph idx="1"/>
          </p:nvPr>
        </p:nvSpPr>
        <p:spPr/>
        <p:txBody>
          <a:bodyPr>
            <a:normAutofit/>
          </a:bodyPr>
          <a:lstStyle/>
          <a:p>
            <a:pPr algn="just"/>
            <a:r>
              <a:rPr lang="en-IN" sz="1800" b="0" i="0" u="none" strike="noStrike" dirty="0">
                <a:solidFill>
                  <a:schemeClr val="tx1"/>
                </a:solidFill>
                <a:effectLst/>
                <a:latin typeface="Baskerville" panose="02020502070401020303" pitchFamily="18" charset="0"/>
                <a:ea typeface="Baskerville" panose="02020502070401020303" pitchFamily="18" charset="0"/>
              </a:rPr>
              <a:t>India has over </a:t>
            </a:r>
            <a:r>
              <a:rPr lang="en-IN" sz="1800" b="0" i="0" u="none" strike="noStrike" dirty="0">
                <a:solidFill>
                  <a:schemeClr val="tx1"/>
                </a:solidFill>
                <a:effectLst/>
                <a:highlight>
                  <a:srgbClr val="00FFFF"/>
                </a:highlight>
                <a:latin typeface="Baskerville" panose="02020502070401020303" pitchFamily="18" charset="0"/>
                <a:ea typeface="Baskerville" panose="02020502070401020303" pitchFamily="18" charset="0"/>
              </a:rPr>
              <a:t>80 universities and colleges </a:t>
            </a:r>
            <a:r>
              <a:rPr lang="en-IN" sz="1800" b="0" i="0" u="none" strike="noStrike" dirty="0">
                <a:solidFill>
                  <a:schemeClr val="tx1"/>
                </a:solidFill>
                <a:effectLst/>
                <a:latin typeface="Baskerville" panose="02020502070401020303" pitchFamily="18" charset="0"/>
                <a:ea typeface="Baskerville" panose="02020502070401020303" pitchFamily="18" charset="0"/>
              </a:rPr>
              <a:t>including the National Forensic Science University at Gandhinagar, Gujarat, and Rashtriya Raksha University at Lavad, Gandhinagar where the School of Forensic Science &amp; Risk Management is also imparting teaching, research, and training to the students, Police and Paramilitary forces for security purposes.</a:t>
            </a:r>
          </a:p>
          <a:p>
            <a:pPr algn="just"/>
            <a:r>
              <a:rPr lang="en-IN" sz="1800" b="0" i="0" u="none" strike="noStrike" dirty="0">
                <a:solidFill>
                  <a:schemeClr val="tx1"/>
                </a:solidFill>
                <a:effectLst/>
                <a:latin typeface="Baskerville" panose="02020502070401020303" pitchFamily="18" charset="0"/>
                <a:ea typeface="Baskerville" panose="02020502070401020303" pitchFamily="18" charset="0"/>
              </a:rPr>
              <a:t>The exclusive teaching and research-oriented staff in the universities and colleges are about 500</a:t>
            </a:r>
            <a:r>
              <a:rPr lang="en-IN" sz="1800" dirty="0">
                <a:solidFill>
                  <a:schemeClr val="tx1"/>
                </a:solidFill>
                <a:latin typeface="Baskerville" panose="02020502070401020303" pitchFamily="18" charset="0"/>
                <a:ea typeface="Baskerville" panose="02020502070401020303" pitchFamily="18" charset="0"/>
              </a:rPr>
              <a:t>.</a:t>
            </a:r>
          </a:p>
          <a:p>
            <a:pPr algn="just"/>
            <a:r>
              <a:rPr lang="en-IN" sz="1800" b="0" i="0" u="none" strike="noStrike" dirty="0">
                <a:solidFill>
                  <a:schemeClr val="tx1"/>
                </a:solidFill>
                <a:effectLst/>
                <a:latin typeface="Baskerville" panose="02020502070401020303" pitchFamily="18" charset="0"/>
                <a:ea typeface="Baskerville" panose="02020502070401020303" pitchFamily="18" charset="0"/>
              </a:rPr>
              <a:t>The Ministry of Home Affairs, Government of India, intends to establish Regional Centers for academic research and training affiliated with the National Forensic Science University, Rashtriya Raksha University, and institutions of National Importance.</a:t>
            </a:r>
          </a:p>
          <a:p>
            <a:pPr algn="just"/>
            <a:r>
              <a:rPr lang="en-IN" sz="1800" b="0" i="0" u="none" strike="noStrike" dirty="0">
                <a:solidFill>
                  <a:srgbClr val="2E2E2E"/>
                </a:solidFill>
                <a:effectLst/>
                <a:latin typeface="Baskerville" panose="02020502070401020303" pitchFamily="18" charset="0"/>
                <a:ea typeface="Baskerville" panose="02020502070401020303" pitchFamily="18" charset="0"/>
              </a:rPr>
              <a:t>There are about 80 colleges and universities which offer forensic science courses in India, out of which 54 colleges are private and 22 are government institutions. These colleges offer degree, diploma, and certificate courses.</a:t>
            </a:r>
            <a:endParaRPr lang="en-US" sz="1800" dirty="0">
              <a:solidFill>
                <a:schemeClr val="tx1"/>
              </a:solidFill>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2613818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CC922-9949-6DBF-377E-1F9546885097}"/>
              </a:ext>
            </a:extLst>
          </p:cNvPr>
          <p:cNvSpPr>
            <a:spLocks noGrp="1"/>
          </p:cNvSpPr>
          <p:nvPr>
            <p:ph type="title"/>
          </p:nvPr>
        </p:nvSpPr>
        <p:spPr>
          <a:xfrm>
            <a:off x="-152400" y="1128408"/>
            <a:ext cx="3726873" cy="4601183"/>
          </a:xfrm>
        </p:spPr>
        <p:txBody>
          <a:bodyPr/>
          <a:lstStyle/>
          <a:p>
            <a:pPr algn="ctr"/>
            <a:r>
              <a:rPr lang="en-US" dirty="0"/>
              <a:t>Contemporary Development in Academics and Practices in Forensic Sciences</a:t>
            </a:r>
          </a:p>
        </p:txBody>
      </p:sp>
      <p:sp>
        <p:nvSpPr>
          <p:cNvPr id="3" name="Content Placeholder 2">
            <a:extLst>
              <a:ext uri="{FF2B5EF4-FFF2-40B4-BE49-F238E27FC236}">
                <a16:creationId xmlns:a16="http://schemas.microsoft.com/office/drawing/2014/main" id="{AF814E9E-9498-5A39-5A9A-FE23887C061A}"/>
              </a:ext>
            </a:extLst>
          </p:cNvPr>
          <p:cNvSpPr>
            <a:spLocks noGrp="1"/>
          </p:cNvSpPr>
          <p:nvPr>
            <p:ph idx="1"/>
          </p:nvPr>
        </p:nvSpPr>
        <p:spPr>
          <a:xfrm>
            <a:off x="3468913" y="609599"/>
            <a:ext cx="8258629" cy="5863771"/>
          </a:xfrm>
        </p:spPr>
        <p:txBody>
          <a:bodyPr>
            <a:normAutofit/>
          </a:bodyPr>
          <a:lstStyle/>
          <a:p>
            <a:pPr algn="just"/>
            <a:r>
              <a:rPr lang="en-IN" sz="1800" b="0" i="0" u="none" strike="noStrike" dirty="0">
                <a:solidFill>
                  <a:srgbClr val="2E2E2E"/>
                </a:solidFill>
                <a:effectLst/>
                <a:latin typeface="Baskerville" panose="02020502070401020303" pitchFamily="18" charset="0"/>
                <a:ea typeface="Baskerville" panose="02020502070401020303" pitchFamily="18" charset="0"/>
              </a:rPr>
              <a:t>Nearly 50–60 thousand unidentified dead bodies have been reported annually in the country which were identified through DNA analysis and by other means.</a:t>
            </a:r>
          </a:p>
          <a:p>
            <a:pPr algn="just"/>
            <a:r>
              <a:rPr lang="en-IN" sz="1800" b="0" i="0" u="none" strike="noStrike" dirty="0">
                <a:solidFill>
                  <a:srgbClr val="2E2E2E"/>
                </a:solidFill>
                <a:effectLst/>
                <a:latin typeface="Baskerville" panose="02020502070401020303" pitchFamily="18" charset="0"/>
                <a:ea typeface="Baskerville" panose="02020502070401020303" pitchFamily="18" charset="0"/>
              </a:rPr>
              <a:t>The </a:t>
            </a:r>
            <a:r>
              <a:rPr lang="en-IN" sz="1800" b="0" i="0" u="none" strike="noStrike" dirty="0">
                <a:solidFill>
                  <a:srgbClr val="2E2E2E"/>
                </a:solidFill>
                <a:effectLst/>
                <a:highlight>
                  <a:srgbClr val="00FFFF"/>
                </a:highlight>
                <a:latin typeface="Baskerville" panose="02020502070401020303" pitchFamily="18" charset="0"/>
                <a:ea typeface="Baskerville" panose="02020502070401020303" pitchFamily="18" charset="0"/>
              </a:rPr>
              <a:t>National Crime Records Bureau and the State Crime Records Bureaux possess data</a:t>
            </a:r>
            <a:r>
              <a:rPr lang="en-IN" sz="1800" b="0" i="0" u="none" strike="noStrike" dirty="0">
                <a:solidFill>
                  <a:srgbClr val="2E2E2E"/>
                </a:solidFill>
                <a:effectLst/>
                <a:latin typeface="Baskerville" panose="02020502070401020303" pitchFamily="18" charset="0"/>
                <a:ea typeface="Baskerville" panose="02020502070401020303" pitchFamily="18" charset="0"/>
              </a:rPr>
              <a:t> </a:t>
            </a:r>
            <a:r>
              <a:rPr lang="en-IN" sz="1800" b="0" i="0" u="none" strike="noStrike" dirty="0">
                <a:solidFill>
                  <a:srgbClr val="2E2E2E"/>
                </a:solidFill>
                <a:effectLst/>
                <a:highlight>
                  <a:srgbClr val="00FFFF"/>
                </a:highlight>
                <a:latin typeface="Baskerville" panose="02020502070401020303" pitchFamily="18" charset="0"/>
                <a:ea typeface="Baskerville" panose="02020502070401020303" pitchFamily="18" charset="0"/>
              </a:rPr>
              <a:t>about the crimes of missing persons and modus operandi</a:t>
            </a:r>
            <a:r>
              <a:rPr lang="en-IN" sz="1800" b="0" i="0" u="none" strike="noStrike" dirty="0">
                <a:solidFill>
                  <a:srgbClr val="2E2E2E"/>
                </a:solidFill>
                <a:effectLst/>
                <a:latin typeface="Baskerville" panose="02020502070401020303" pitchFamily="18" charset="0"/>
                <a:ea typeface="Baskerville" panose="02020502070401020303" pitchFamily="18" charset="0"/>
              </a:rPr>
              <a:t>. The data regarding missing persons is also contained by the police at different levels and the data of the dead bodies is compared with the missing persons by the FSLs and the Fingerprint Bureaux for identification purposes.</a:t>
            </a:r>
            <a:endParaRPr lang="en-IN" sz="1800" dirty="0">
              <a:solidFill>
                <a:srgbClr val="2E2E2E"/>
              </a:solidFill>
              <a:latin typeface="Baskerville" panose="02020502070401020303" pitchFamily="18" charset="0"/>
              <a:ea typeface="Baskerville" panose="02020502070401020303" pitchFamily="18" charset="0"/>
            </a:endParaRPr>
          </a:p>
          <a:p>
            <a:pPr algn="just"/>
            <a:r>
              <a:rPr lang="en-IN" sz="1800" b="0" i="0" u="none" strike="noStrike" dirty="0">
                <a:solidFill>
                  <a:srgbClr val="2E2E2E"/>
                </a:solidFill>
                <a:effectLst/>
                <a:latin typeface="Baskerville" panose="02020502070401020303" pitchFamily="18" charset="0"/>
                <a:ea typeface="Baskerville" panose="02020502070401020303" pitchFamily="18" charset="0"/>
              </a:rPr>
              <a:t>The forensic knowledge is imparted to the police and public through print and digital media to act as a deterrent for potential criminals and as a measure of preventive forensics.</a:t>
            </a:r>
          </a:p>
          <a:p>
            <a:pPr algn="just"/>
            <a:r>
              <a:rPr lang="en-IN" sz="1800" b="0" i="0" u="none" strike="noStrike" dirty="0">
                <a:solidFill>
                  <a:srgbClr val="2E2E2E"/>
                </a:solidFill>
                <a:effectLst/>
                <a:highlight>
                  <a:srgbClr val="00FFFF"/>
                </a:highlight>
                <a:latin typeface="Baskerville" panose="02020502070401020303" pitchFamily="18" charset="0"/>
                <a:ea typeface="Baskerville" panose="02020502070401020303" pitchFamily="18" charset="0"/>
              </a:rPr>
              <a:t>As per the data of May 2020, there are 64 independent post-graduate institutes of medical education and research in India and 554 medical colleges as recognized by the National Medical Commission</a:t>
            </a:r>
            <a:r>
              <a:rPr lang="en-IN" sz="1800" b="0" i="0" u="none" strike="noStrike" dirty="0">
                <a:solidFill>
                  <a:srgbClr val="2E2E2E"/>
                </a:solidFill>
                <a:effectLst/>
                <a:latin typeface="Baskerville" panose="02020502070401020303" pitchFamily="18" charset="0"/>
                <a:ea typeface="Baskerville" panose="02020502070401020303" pitchFamily="18" charset="0"/>
              </a:rPr>
              <a:t>. These are the main institutes of legal medicine having departments of </a:t>
            </a:r>
            <a:r>
              <a:rPr lang="en-IN" sz="1800" b="0" i="0" u="sng" strike="noStrike" dirty="0">
                <a:solidFill>
                  <a:schemeClr val="tx1"/>
                </a:solidFill>
                <a:effectLst/>
                <a:latin typeface="Baskerville" panose="02020502070401020303" pitchFamily="18" charset="0"/>
                <a:ea typeface="Baskerville" panose="02020502070401020303" pitchFamily="18" charset="0"/>
                <a:hlinkClick r:id="rId2" tooltip="Learn more about Forensic Medicine from ScienceDirect's AI-generated Topic Pages">
                  <a:extLst>
                    <a:ext uri="{A12FA001-AC4F-418D-AE19-62706E023703}">
                      <ahyp:hlinkClr xmlns:ahyp="http://schemas.microsoft.com/office/drawing/2018/hyperlinkcolor" val="tx"/>
                    </a:ext>
                  </a:extLst>
                </a:hlinkClick>
              </a:rPr>
              <a:t>Forensic Medicine</a:t>
            </a:r>
            <a:r>
              <a:rPr lang="en-IN" sz="1800" b="0" i="0" u="none" strike="noStrike" dirty="0">
                <a:solidFill>
                  <a:schemeClr val="tx1"/>
                </a:solidFill>
                <a:effectLst/>
                <a:latin typeface="Baskerville" panose="02020502070401020303" pitchFamily="18" charset="0"/>
                <a:ea typeface="Baskerville" panose="02020502070401020303" pitchFamily="18" charset="0"/>
              </a:rPr>
              <a:t> </a:t>
            </a:r>
            <a:r>
              <a:rPr lang="en-IN" sz="1800" b="0" i="0" u="none" strike="noStrike" dirty="0">
                <a:solidFill>
                  <a:srgbClr val="2E2E2E"/>
                </a:solidFill>
                <a:effectLst/>
                <a:latin typeface="Baskerville" panose="02020502070401020303" pitchFamily="18" charset="0"/>
                <a:ea typeface="Baskerville" panose="02020502070401020303" pitchFamily="18" charset="0"/>
              </a:rPr>
              <a:t>in India. In addition to this, there are district-level hospitals and subordinate health </a:t>
            </a:r>
            <a:r>
              <a:rPr lang="en-IN" sz="1800" b="0" i="0" u="none" strike="noStrike" dirty="0" err="1">
                <a:solidFill>
                  <a:srgbClr val="2E2E2E"/>
                </a:solidFill>
                <a:effectLst/>
                <a:latin typeface="Baskerville" panose="02020502070401020303" pitchFamily="18" charset="0"/>
                <a:ea typeface="Baskerville" panose="02020502070401020303" pitchFamily="18" charset="0"/>
              </a:rPr>
              <a:t>centers</a:t>
            </a:r>
            <a:r>
              <a:rPr lang="en-IN" sz="1800" b="0" i="0" u="none" strike="noStrike" dirty="0">
                <a:solidFill>
                  <a:srgbClr val="2E2E2E"/>
                </a:solidFill>
                <a:effectLst/>
                <a:latin typeface="Baskerville" panose="02020502070401020303" pitchFamily="18" charset="0"/>
                <a:ea typeface="Baskerville" panose="02020502070401020303" pitchFamily="18" charset="0"/>
              </a:rPr>
              <a:t> which conduct autopsies and medicolegal work. </a:t>
            </a:r>
          </a:p>
          <a:p>
            <a:pPr algn="just"/>
            <a:r>
              <a:rPr lang="en-IN" sz="1800" b="0" i="0" u="none" strike="noStrike" dirty="0">
                <a:solidFill>
                  <a:srgbClr val="2E2E2E"/>
                </a:solidFill>
                <a:effectLst/>
                <a:latin typeface="Baskerville" panose="02020502070401020303" pitchFamily="18" charset="0"/>
                <a:ea typeface="Baskerville" panose="02020502070401020303" pitchFamily="18" charset="0"/>
              </a:rPr>
              <a:t>The anthropological work pertaining to skeletal analysis and examination i.e. the estimation of the biological profile of the individual and facial superimposition and reconstruction is also carried out in the biological sciences divisions of Central and State Forensic Science Laboratories in India. </a:t>
            </a:r>
            <a:endParaRPr lang="en-US" sz="1800" dirty="0">
              <a:solidFill>
                <a:schemeClr val="tx1"/>
              </a:solidFill>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348086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CC922-9949-6DBF-377E-1F9546885097}"/>
              </a:ext>
            </a:extLst>
          </p:cNvPr>
          <p:cNvSpPr>
            <a:spLocks noGrp="1"/>
          </p:cNvSpPr>
          <p:nvPr>
            <p:ph type="title"/>
          </p:nvPr>
        </p:nvSpPr>
        <p:spPr>
          <a:xfrm>
            <a:off x="-152400" y="1128408"/>
            <a:ext cx="3726873" cy="4601183"/>
          </a:xfrm>
        </p:spPr>
        <p:txBody>
          <a:bodyPr/>
          <a:lstStyle/>
          <a:p>
            <a:pPr algn="ctr"/>
            <a:r>
              <a:rPr lang="en-US" dirty="0"/>
              <a:t>Contemporary Development in Academics and Practices in Forensic Sciences</a:t>
            </a:r>
          </a:p>
        </p:txBody>
      </p:sp>
      <p:sp>
        <p:nvSpPr>
          <p:cNvPr id="3" name="Content Placeholder 2">
            <a:extLst>
              <a:ext uri="{FF2B5EF4-FFF2-40B4-BE49-F238E27FC236}">
                <a16:creationId xmlns:a16="http://schemas.microsoft.com/office/drawing/2014/main" id="{AF814E9E-9498-5A39-5A9A-FE23887C061A}"/>
              </a:ext>
            </a:extLst>
          </p:cNvPr>
          <p:cNvSpPr>
            <a:spLocks noGrp="1"/>
          </p:cNvSpPr>
          <p:nvPr>
            <p:ph idx="1"/>
          </p:nvPr>
        </p:nvSpPr>
        <p:spPr>
          <a:xfrm>
            <a:off x="3468913" y="609599"/>
            <a:ext cx="8258629" cy="5863771"/>
          </a:xfrm>
        </p:spPr>
        <p:txBody>
          <a:bodyPr>
            <a:normAutofit/>
          </a:bodyPr>
          <a:lstStyle/>
          <a:p>
            <a:pPr algn="just"/>
            <a:r>
              <a:rPr lang="en-IN" sz="1800" b="0" i="0" u="none" strike="noStrike" dirty="0">
                <a:solidFill>
                  <a:srgbClr val="2E2E2E"/>
                </a:solidFill>
                <a:effectLst/>
                <a:latin typeface="Baskerville" panose="02020502070401020303" pitchFamily="18" charset="0"/>
                <a:ea typeface="Baskerville" panose="02020502070401020303" pitchFamily="18" charset="0"/>
                <a:cs typeface="Times New Roman" panose="02020603050405020304" pitchFamily="18" charset="0"/>
              </a:rPr>
              <a:t>Moreover, </a:t>
            </a:r>
            <a:r>
              <a:rPr lang="en-IN" sz="1800" b="0" i="0" u="none" strike="noStrike" dirty="0">
                <a:solidFill>
                  <a:srgbClr val="2E2E2E"/>
                </a:solidFill>
                <a:effectLst/>
                <a:highlight>
                  <a:srgbClr val="00FFFF"/>
                </a:highlight>
                <a:latin typeface="Baskerville" panose="02020502070401020303" pitchFamily="18" charset="0"/>
                <a:ea typeface="Baskerville" panose="02020502070401020303" pitchFamily="18" charset="0"/>
                <a:cs typeface="Times New Roman" panose="02020603050405020304" pitchFamily="18" charset="0"/>
              </a:rPr>
              <a:t>the cases pertaining to the Information Technology Act and Cyber-crime are increasing every year</a:t>
            </a:r>
            <a:r>
              <a:rPr lang="en-IN" sz="1800" b="0" i="0" u="none" strike="noStrike" dirty="0">
                <a:solidFill>
                  <a:srgbClr val="2E2E2E"/>
                </a:solidFill>
                <a:effectLst/>
                <a:latin typeface="Baskerville" panose="02020502070401020303" pitchFamily="18" charset="0"/>
                <a:ea typeface="Baskerville" panose="02020502070401020303" pitchFamily="18" charset="0"/>
                <a:cs typeface="Times New Roman" panose="02020603050405020304" pitchFamily="18" charset="0"/>
              </a:rPr>
              <a:t>. Thus, India needs more scientifically trained investigators and judges, and equipment for the investigation and adjudication of these cases. The delay and pendency would remain inevitable without the capacity building of Forensics in India.</a:t>
            </a:r>
          </a:p>
          <a:p>
            <a:pPr algn="just"/>
            <a:r>
              <a:rPr lang="en-IN" sz="1800" b="0" i="0" u="none" strike="noStrike" dirty="0">
                <a:solidFill>
                  <a:srgbClr val="2E2E2E"/>
                </a:solidFill>
                <a:effectLst/>
                <a:latin typeface="Baskerville" panose="02020502070401020303" pitchFamily="18" charset="0"/>
                <a:ea typeface="Baskerville" panose="02020502070401020303" pitchFamily="18" charset="0"/>
                <a:cs typeface="Times New Roman" panose="02020603050405020304" pitchFamily="18" charset="0"/>
              </a:rPr>
              <a:t>The government of India has formed a </a:t>
            </a:r>
            <a:r>
              <a:rPr lang="en-IN" sz="1800" b="0" i="0" u="none" strike="noStrike" dirty="0">
                <a:solidFill>
                  <a:srgbClr val="2E2E2E"/>
                </a:solidFill>
                <a:effectLst/>
                <a:highlight>
                  <a:srgbClr val="00FFFF"/>
                </a:highlight>
                <a:latin typeface="Baskerville" panose="02020502070401020303" pitchFamily="18" charset="0"/>
                <a:ea typeface="Baskerville" panose="02020502070401020303" pitchFamily="18" charset="0"/>
                <a:cs typeface="Times New Roman" panose="02020603050405020304" pitchFamily="18" charset="0"/>
              </a:rPr>
              <a:t>National Disaster Response Force (NDRF) under the Ministry of Home Affairs, </a:t>
            </a:r>
            <a:r>
              <a:rPr lang="en-IN" sz="1800" b="0" i="0" u="none" strike="noStrike" dirty="0">
                <a:solidFill>
                  <a:srgbClr val="2E2E2E"/>
                </a:solidFill>
                <a:effectLst/>
                <a:latin typeface="Baskerville" panose="02020502070401020303" pitchFamily="18" charset="0"/>
                <a:ea typeface="Baskerville" panose="02020502070401020303" pitchFamily="18" charset="0"/>
                <a:cs typeface="Times New Roman" panose="02020603050405020304" pitchFamily="18" charset="0"/>
              </a:rPr>
              <a:t>which is a special task force for rescue and relief operations at mass disaster sites. Various NDRF teams work in rescue operations and save the lives of many people after these unforeseen disasters.</a:t>
            </a:r>
          </a:p>
          <a:p>
            <a:pPr marL="0" indent="0" algn="just">
              <a:buNone/>
            </a:pPr>
            <a:endParaRPr lang="en-IN" sz="1800" strike="noStrike" dirty="0">
              <a:solidFill>
                <a:schemeClr val="tx1"/>
              </a:solidFill>
              <a:effectLst/>
              <a:latin typeface="Baskerville" panose="02020502070401020303" pitchFamily="18" charset="0"/>
              <a:ea typeface="Baskerville" panose="02020502070401020303" pitchFamily="18" charset="0"/>
              <a:cs typeface="Times New Roman" panose="02020603050405020304" pitchFamily="18" charset="0"/>
            </a:endParaRPr>
          </a:p>
        </p:txBody>
      </p:sp>
    </p:spTree>
    <p:extLst>
      <p:ext uri="{BB962C8B-B14F-4D97-AF65-F5344CB8AC3E}">
        <p14:creationId xmlns:p14="http://schemas.microsoft.com/office/powerpoint/2010/main" val="2845638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CC922-9949-6DBF-377E-1F9546885097}"/>
              </a:ext>
            </a:extLst>
          </p:cNvPr>
          <p:cNvSpPr>
            <a:spLocks noGrp="1"/>
          </p:cNvSpPr>
          <p:nvPr>
            <p:ph type="title"/>
          </p:nvPr>
        </p:nvSpPr>
        <p:spPr>
          <a:xfrm>
            <a:off x="-152400" y="1128408"/>
            <a:ext cx="3726873" cy="4601183"/>
          </a:xfrm>
        </p:spPr>
        <p:txBody>
          <a:bodyPr/>
          <a:lstStyle/>
          <a:p>
            <a:pPr algn="ctr"/>
            <a:r>
              <a:rPr lang="en-US" dirty="0"/>
              <a:t>Contemporary Development in Academics and Practices in Forensic Sciences</a:t>
            </a:r>
          </a:p>
        </p:txBody>
      </p:sp>
      <p:sp>
        <p:nvSpPr>
          <p:cNvPr id="3" name="Content Placeholder 2">
            <a:extLst>
              <a:ext uri="{FF2B5EF4-FFF2-40B4-BE49-F238E27FC236}">
                <a16:creationId xmlns:a16="http://schemas.microsoft.com/office/drawing/2014/main" id="{AF814E9E-9498-5A39-5A9A-FE23887C061A}"/>
              </a:ext>
            </a:extLst>
          </p:cNvPr>
          <p:cNvSpPr>
            <a:spLocks noGrp="1"/>
          </p:cNvSpPr>
          <p:nvPr>
            <p:ph idx="1"/>
          </p:nvPr>
        </p:nvSpPr>
        <p:spPr>
          <a:xfrm>
            <a:off x="3386214" y="1128408"/>
            <a:ext cx="8229601" cy="6454588"/>
          </a:xfrm>
        </p:spPr>
        <p:txBody>
          <a:bodyPr>
            <a:normAutofit/>
          </a:bodyPr>
          <a:lstStyle/>
          <a:p>
            <a:pPr algn="just"/>
            <a:r>
              <a:rPr lang="en-IN" sz="1800" b="1" i="0" u="none" strike="noStrike" dirty="0">
                <a:solidFill>
                  <a:srgbClr val="2E2E2E"/>
                </a:solidFill>
                <a:effectLst/>
                <a:highlight>
                  <a:srgbClr val="00FFFF"/>
                </a:highlight>
                <a:latin typeface="Baskerville" panose="02020502070401020303" pitchFamily="18" charset="0"/>
                <a:ea typeface="Baskerville" panose="02020502070401020303" pitchFamily="18" charset="0"/>
                <a:cs typeface="Times New Roman" panose="02020603050405020304" pitchFamily="18" charset="0"/>
              </a:rPr>
              <a:t>Indian Academy of Forensic Sciences: </a:t>
            </a:r>
            <a:r>
              <a:rPr lang="en-IN" sz="1800" dirty="0">
                <a:effectLst/>
                <a:latin typeface="Baskerville" panose="02020502070401020303" pitchFamily="18" charset="0"/>
                <a:ea typeface="Baskerville" panose="02020502070401020303" pitchFamily="18" charset="0"/>
              </a:rPr>
              <a:t>The Indian Academy of Forensic Sciences (IAFS) was established in the year 1960. This academy started a biennial scientific journal, which assisted as an opportunity for the discussion of concepts in forensic science with other international bodies. </a:t>
            </a:r>
          </a:p>
          <a:p>
            <a:pPr algn="just"/>
            <a:r>
              <a:rPr lang="en-IN" sz="1800" b="1" dirty="0">
                <a:highlight>
                  <a:srgbClr val="00FFFF"/>
                </a:highlight>
                <a:latin typeface="Baskerville" panose="02020502070401020303" pitchFamily="18" charset="0"/>
                <a:ea typeface="Baskerville" panose="02020502070401020303" pitchFamily="18" charset="0"/>
              </a:rPr>
              <a:t>The teaching of Forensic Sciences in the Universities</a:t>
            </a:r>
            <a:r>
              <a:rPr lang="en-IN" sz="1800" dirty="0">
                <a:highlight>
                  <a:srgbClr val="00FFFF"/>
                </a:highlight>
                <a:latin typeface="Baskerville" panose="02020502070401020303" pitchFamily="18" charset="0"/>
                <a:ea typeface="Baskerville" panose="02020502070401020303" pitchFamily="18" charset="0"/>
              </a:rPr>
              <a:t>:</a:t>
            </a:r>
            <a:r>
              <a:rPr lang="en-IN" sz="1800" dirty="0">
                <a:latin typeface="Baskerville" panose="02020502070401020303" pitchFamily="18" charset="0"/>
                <a:ea typeface="Baskerville" panose="02020502070401020303" pitchFamily="18" charset="0"/>
              </a:rPr>
              <a:t> In the year 1967, </a:t>
            </a:r>
            <a:r>
              <a:rPr lang="en-IN" sz="1800" dirty="0">
                <a:effectLst/>
                <a:latin typeface="Baskerville" panose="02020502070401020303" pitchFamily="18" charset="0"/>
                <a:ea typeface="Baskerville" panose="02020502070401020303" pitchFamily="18" charset="0"/>
              </a:rPr>
              <a:t>Dr. DS Kothari, the then Chairman of the University Grants Commission conventional a high-level commission to advise the Commission on the stages to be occupied for an overview of Criminology and Forensic Sciences in university education. It was recommended that universities ought to be fortified to announce courses in Criminology at the undergraduate courses and postgraduate courses in Criminology and Forensic Science should be ongoing only in a central self-governing institution, which would be affiliated with a university. </a:t>
            </a:r>
          </a:p>
          <a:p>
            <a:pPr algn="just"/>
            <a:r>
              <a:rPr lang="en-IN" sz="1800" b="1" dirty="0">
                <a:solidFill>
                  <a:schemeClr val="tx1"/>
                </a:solidFill>
                <a:effectLst/>
                <a:highlight>
                  <a:srgbClr val="00FFFF"/>
                </a:highlight>
                <a:latin typeface="Baskerville" panose="02020502070401020303" pitchFamily="18" charset="0"/>
                <a:ea typeface="Baskerville" panose="02020502070401020303" pitchFamily="18" charset="0"/>
              </a:rPr>
              <a:t>LNJP National Institute of Criminology &amp; Forensic Science at New Delhi:</a:t>
            </a:r>
            <a:r>
              <a:rPr lang="en-IN" sz="1800" b="1" dirty="0">
                <a:solidFill>
                  <a:schemeClr val="tx1"/>
                </a:solidFill>
                <a:effectLst/>
                <a:latin typeface="Baskerville" panose="02020502070401020303" pitchFamily="18" charset="0"/>
                <a:ea typeface="Baskerville" panose="02020502070401020303" pitchFamily="18" charset="0"/>
              </a:rPr>
              <a:t> </a:t>
            </a:r>
            <a:r>
              <a:rPr lang="en-IN" sz="1800" dirty="0">
                <a:solidFill>
                  <a:schemeClr val="tx1"/>
                </a:solidFill>
                <a:latin typeface="Baskerville" panose="02020502070401020303" pitchFamily="18" charset="0"/>
                <a:ea typeface="Baskerville" panose="02020502070401020303" pitchFamily="18" charset="0"/>
              </a:rPr>
              <a:t>T</a:t>
            </a:r>
            <a:r>
              <a:rPr lang="en-IN" sz="1800" dirty="0">
                <a:effectLst/>
                <a:latin typeface="Baskerville" panose="02020502070401020303" pitchFamily="18" charset="0"/>
                <a:ea typeface="Baskerville" panose="02020502070401020303" pitchFamily="18" charset="0"/>
              </a:rPr>
              <a:t>he Institute of Criminology and Forensic Science (ICFS) was established in Delhi in 1971 with the limited objectives of imparting training to the in-service personnel and conducting research in Criminology and Forensic Science. </a:t>
            </a:r>
            <a:endParaRPr lang="en-IN" sz="1800" dirty="0">
              <a:latin typeface="Baskerville" panose="02020502070401020303" pitchFamily="18" charset="0"/>
              <a:ea typeface="Baskerville" panose="02020502070401020303" pitchFamily="18" charset="0"/>
            </a:endParaRPr>
          </a:p>
          <a:p>
            <a:pPr algn="just"/>
            <a:r>
              <a:rPr lang="en-IN" sz="1800" b="1" dirty="0">
                <a:solidFill>
                  <a:schemeClr val="tx1"/>
                </a:solidFill>
                <a:highlight>
                  <a:srgbClr val="00FFFF"/>
                </a:highlight>
                <a:latin typeface="Baskerville" panose="02020502070401020303" pitchFamily="18" charset="0"/>
                <a:ea typeface="Baskerville" panose="02020502070401020303" pitchFamily="18" charset="0"/>
              </a:rPr>
              <a:t>National Forensic Sciences University</a:t>
            </a:r>
            <a:r>
              <a:rPr lang="en-IN" sz="1800" b="1" dirty="0">
                <a:solidFill>
                  <a:schemeClr val="tx1"/>
                </a:solidFill>
                <a:latin typeface="Baskerville" panose="02020502070401020303" pitchFamily="18" charset="0"/>
                <a:ea typeface="Baskerville" panose="02020502070401020303" pitchFamily="18" charset="0"/>
              </a:rPr>
              <a:t>: </a:t>
            </a:r>
            <a:r>
              <a:rPr lang="en-IN" sz="1800" b="0" i="0" u="none" strike="noStrike" dirty="0">
                <a:solidFill>
                  <a:srgbClr val="3E3E3E"/>
                </a:solidFill>
                <a:effectLst/>
                <a:latin typeface="Baskerville" panose="02020502070401020303" pitchFamily="18" charset="0"/>
                <a:ea typeface="Baskerville" panose="02020502070401020303" pitchFamily="18" charset="0"/>
                <a:cs typeface="Times New Roman" panose="02020603050405020304" pitchFamily="18" charset="0"/>
              </a:rPr>
              <a:t>was established in the year 2009 with the sole objective of creating professional experts in the field of Forensic sciences</a:t>
            </a:r>
            <a:r>
              <a:rPr lang="en-IN" sz="1700" b="0" i="0" u="none" strike="noStrike" dirty="0">
                <a:solidFill>
                  <a:srgbClr val="3E3E3E"/>
                </a:solidFill>
                <a:effectLst/>
                <a:latin typeface="Baskerville" panose="02020502070401020303" pitchFamily="18" charset="0"/>
                <a:ea typeface="Baskerville" panose="02020502070401020303" pitchFamily="18" charset="0"/>
                <a:cs typeface="Times New Roman" panose="02020603050405020304" pitchFamily="18" charset="0"/>
              </a:rPr>
              <a:t>.</a:t>
            </a:r>
            <a:r>
              <a:rPr lang="en-IN" sz="1900" b="0" i="0" u="none" strike="noStrike" dirty="0">
                <a:solidFill>
                  <a:srgbClr val="3E3E3E"/>
                </a:solidFill>
                <a:effectLst/>
                <a:latin typeface="Baskerville" panose="02020502070401020303" pitchFamily="18" charset="0"/>
                <a:ea typeface="Baskerville" panose="02020502070401020303" pitchFamily="18" charset="0"/>
                <a:cs typeface="Times New Roman" panose="02020603050405020304" pitchFamily="18" charset="0"/>
              </a:rPr>
              <a:t> The Government of India has recognized its services to the student communities and the professionals of national and international origin, and has accorded the status of Institution of National Importance and also as a central university in October 2020.</a:t>
            </a:r>
            <a:endParaRPr lang="en-IN" sz="1900" b="1" dirty="0">
              <a:solidFill>
                <a:schemeClr val="tx1"/>
              </a:solidFill>
              <a:highlight>
                <a:srgbClr val="00FFFF"/>
              </a:highlight>
              <a:latin typeface="Baskerville" panose="02020502070401020303" pitchFamily="18" charset="0"/>
              <a:ea typeface="Baskerville" panose="02020502070401020303" pitchFamily="18" charset="0"/>
              <a:cs typeface="Times New Roman" panose="02020603050405020304" pitchFamily="18" charset="0"/>
            </a:endParaRPr>
          </a:p>
          <a:p>
            <a:pPr algn="just"/>
            <a:endParaRPr lang="en-IN" sz="1800" dirty="0">
              <a:solidFill>
                <a:schemeClr val="tx1"/>
              </a:solidFill>
            </a:endParaRPr>
          </a:p>
          <a:p>
            <a:pPr algn="just"/>
            <a:endParaRPr lang="en-IN" sz="1800" dirty="0"/>
          </a:p>
          <a:p>
            <a:pPr algn="just"/>
            <a:endParaRPr lang="en-IN" sz="1800" b="0" i="0" u="none" strike="noStrike" dirty="0">
              <a:solidFill>
                <a:srgbClr val="2E2E2E"/>
              </a:solidFill>
              <a:effectLst/>
              <a:highlight>
                <a:srgbClr val="00FFFF"/>
              </a:highlight>
              <a:latin typeface="Baskerville" panose="02020502070401020303" pitchFamily="18" charset="0"/>
              <a:ea typeface="Baskerville" panose="02020502070401020303" pitchFamily="18" charset="0"/>
              <a:cs typeface="Times New Roman" panose="02020603050405020304" pitchFamily="18" charset="0"/>
            </a:endParaRPr>
          </a:p>
          <a:p>
            <a:pPr marL="0" indent="0" algn="just">
              <a:buNone/>
            </a:pPr>
            <a:endParaRPr lang="en-IN" sz="1800" strike="noStrike" dirty="0">
              <a:solidFill>
                <a:schemeClr val="tx1"/>
              </a:solidFill>
              <a:effectLst/>
              <a:latin typeface="Baskerville" panose="02020502070401020303" pitchFamily="18" charset="0"/>
              <a:ea typeface="Baskerville" panose="02020502070401020303" pitchFamily="18" charset="0"/>
              <a:cs typeface="Times New Roman" panose="02020603050405020304" pitchFamily="18" charset="0"/>
            </a:endParaRPr>
          </a:p>
        </p:txBody>
      </p:sp>
    </p:spTree>
    <p:extLst>
      <p:ext uri="{BB962C8B-B14F-4D97-AF65-F5344CB8AC3E}">
        <p14:creationId xmlns:p14="http://schemas.microsoft.com/office/powerpoint/2010/main" val="1657473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CC080-DA62-26C0-4561-DF973C2A136A}"/>
              </a:ext>
            </a:extLst>
          </p:cNvPr>
          <p:cNvSpPr>
            <a:spLocks noGrp="1"/>
          </p:cNvSpPr>
          <p:nvPr>
            <p:ph type="title"/>
          </p:nvPr>
        </p:nvSpPr>
        <p:spPr/>
        <p:txBody>
          <a:bodyPr/>
          <a:lstStyle/>
          <a:p>
            <a:pPr algn="ctr"/>
            <a:r>
              <a:rPr lang="en-US" dirty="0"/>
              <a:t>Advantages of Scientific Investigations</a:t>
            </a:r>
          </a:p>
        </p:txBody>
      </p:sp>
      <p:sp>
        <p:nvSpPr>
          <p:cNvPr id="3" name="Content Placeholder 2">
            <a:extLst>
              <a:ext uri="{FF2B5EF4-FFF2-40B4-BE49-F238E27FC236}">
                <a16:creationId xmlns:a16="http://schemas.microsoft.com/office/drawing/2014/main" id="{AE585515-C76B-6D47-C3D0-ED1CE36BA0C3}"/>
              </a:ext>
            </a:extLst>
          </p:cNvPr>
          <p:cNvSpPr>
            <a:spLocks noGrp="1"/>
          </p:cNvSpPr>
          <p:nvPr>
            <p:ph idx="1"/>
          </p:nvPr>
        </p:nvSpPr>
        <p:spPr>
          <a:xfrm>
            <a:off x="3570514" y="1001486"/>
            <a:ext cx="8142516" cy="5562305"/>
          </a:xfrm>
        </p:spPr>
        <p:txBody>
          <a:bodyPr>
            <a:normAutofit/>
          </a:bodyPr>
          <a:lstStyle/>
          <a:p>
            <a:pPr algn="just"/>
            <a:r>
              <a:rPr lang="en-IN" sz="1800" dirty="0">
                <a:effectLst/>
                <a:latin typeface="Baskerville" panose="02020502070401020303" pitchFamily="18" charset="0"/>
                <a:ea typeface="Baskerville" panose="02020502070401020303" pitchFamily="18" charset="0"/>
              </a:rPr>
              <a:t>Forensic sciences being an important factor in the criminal justice system plays a vital role in providing scientific information through the analysis of physical evidence to the investigator. </a:t>
            </a:r>
          </a:p>
          <a:p>
            <a:pPr algn="just"/>
            <a:r>
              <a:rPr lang="en-IN" sz="1800" dirty="0">
                <a:effectLst/>
                <a:latin typeface="Baskerville" panose="02020502070401020303" pitchFamily="18" charset="0"/>
                <a:ea typeface="Baskerville" panose="02020502070401020303" pitchFamily="18" charset="0"/>
              </a:rPr>
              <a:t>The evidences which are present at the crime scene are called Physical-evidence, the analysis of which helps in linking the criminal, and victim with each other and with the crime scene.</a:t>
            </a:r>
          </a:p>
          <a:p>
            <a:pPr algn="just"/>
            <a:r>
              <a:rPr lang="en-IN" sz="1800" dirty="0">
                <a:effectLst/>
                <a:latin typeface="Baskerville" panose="02020502070401020303" pitchFamily="18" charset="0"/>
                <a:ea typeface="Baskerville" panose="02020502070401020303" pitchFamily="18" charset="0"/>
              </a:rPr>
              <a:t>It is mainly concerned with the identification of traces of evidence left at the scene, their scientific analysis in the lab, and finally reconstruction of events. </a:t>
            </a:r>
          </a:p>
          <a:p>
            <a:pPr algn="just"/>
            <a:r>
              <a:rPr lang="en-IN" sz="1800" dirty="0">
                <a:effectLst/>
                <a:latin typeface="Baskerville" panose="02020502070401020303" pitchFamily="18" charset="0"/>
                <a:ea typeface="Baskerville" panose="02020502070401020303" pitchFamily="18" charset="0"/>
              </a:rPr>
              <a:t>The aim of conducting criminal investigations scientifically means to recognize the evidences at the scene of crime which can be analyzed scientifically in the forensic science laboratory and help answer the questions posed by the investigating officer and help to identify the suspected person who has committed the crime. To achieve this aim, the investigation needs to be conducted in the following two places:</a:t>
            </a:r>
          </a:p>
          <a:p>
            <a:pPr marL="0" indent="0" algn="just">
              <a:buNone/>
            </a:pPr>
            <a:endParaRPr lang="en-IN" sz="1800" dirty="0">
              <a:effectLst/>
              <a:latin typeface="Baskerville" panose="02020502070401020303" pitchFamily="18" charset="0"/>
              <a:ea typeface="Baskerville" panose="02020502070401020303" pitchFamily="18" charset="0"/>
            </a:endParaRPr>
          </a:p>
          <a:p>
            <a:pPr marL="3589020" lvl="7" indent="-342900" algn="just">
              <a:buFont typeface="+mj-lt"/>
              <a:buAutoNum type="arabicPeriod"/>
            </a:pPr>
            <a:r>
              <a:rPr lang="en-IN" sz="1800" dirty="0">
                <a:effectLst/>
                <a:latin typeface="Baskerville" panose="02020502070401020303" pitchFamily="18" charset="0"/>
                <a:ea typeface="Baskerville" panose="02020502070401020303" pitchFamily="18" charset="0"/>
              </a:rPr>
              <a:t>Crime Scene </a:t>
            </a:r>
          </a:p>
          <a:p>
            <a:pPr marL="3589020" lvl="7" indent="-342900" algn="just">
              <a:buFont typeface="+mj-lt"/>
              <a:buAutoNum type="arabicPeriod"/>
            </a:pPr>
            <a:r>
              <a:rPr lang="en-IN" sz="1800" dirty="0">
                <a:effectLst/>
                <a:latin typeface="Baskerville" panose="02020502070401020303" pitchFamily="18" charset="0"/>
                <a:ea typeface="Baskerville" panose="02020502070401020303" pitchFamily="18" charset="0"/>
              </a:rPr>
              <a:t>Laboratory </a:t>
            </a:r>
          </a:p>
          <a:p>
            <a:pPr algn="just"/>
            <a:endParaRPr lang="en-IN" sz="1800" dirty="0">
              <a:effectLst/>
              <a:latin typeface="Baskerville" panose="02020502070401020303" pitchFamily="18" charset="0"/>
              <a:ea typeface="Baskerville" panose="02020502070401020303" pitchFamily="18" charset="0"/>
            </a:endParaRPr>
          </a:p>
          <a:p>
            <a:pPr algn="just"/>
            <a:endParaRPr lang="en-US" sz="1800" dirty="0">
              <a:latin typeface="Baskerville" panose="02020502070401020303" pitchFamily="18" charset="0"/>
              <a:ea typeface="Baskerville" panose="02020502070401020303" pitchFamily="18" charset="0"/>
            </a:endParaRPr>
          </a:p>
        </p:txBody>
      </p:sp>
    </p:spTree>
    <p:extLst>
      <p:ext uri="{BB962C8B-B14F-4D97-AF65-F5344CB8AC3E}">
        <p14:creationId xmlns:p14="http://schemas.microsoft.com/office/powerpoint/2010/main" val="11823028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CC080-DA62-26C0-4561-DF973C2A136A}"/>
              </a:ext>
            </a:extLst>
          </p:cNvPr>
          <p:cNvSpPr>
            <a:spLocks noGrp="1"/>
          </p:cNvSpPr>
          <p:nvPr>
            <p:ph type="title"/>
          </p:nvPr>
        </p:nvSpPr>
        <p:spPr/>
        <p:txBody>
          <a:bodyPr/>
          <a:lstStyle/>
          <a:p>
            <a:pPr algn="ctr"/>
            <a:r>
              <a:rPr lang="en-US" dirty="0"/>
              <a:t>Advantages of Scientific Investigations</a:t>
            </a:r>
          </a:p>
        </p:txBody>
      </p:sp>
      <p:sp>
        <p:nvSpPr>
          <p:cNvPr id="3" name="Content Placeholder 2">
            <a:extLst>
              <a:ext uri="{FF2B5EF4-FFF2-40B4-BE49-F238E27FC236}">
                <a16:creationId xmlns:a16="http://schemas.microsoft.com/office/drawing/2014/main" id="{AE585515-C76B-6D47-C3D0-ED1CE36BA0C3}"/>
              </a:ext>
            </a:extLst>
          </p:cNvPr>
          <p:cNvSpPr>
            <a:spLocks noGrp="1"/>
          </p:cNvSpPr>
          <p:nvPr>
            <p:ph idx="1"/>
          </p:nvPr>
        </p:nvSpPr>
        <p:spPr/>
        <p:txBody>
          <a:bodyPr/>
          <a:lstStyle/>
          <a:p>
            <a:pPr algn="just"/>
            <a:r>
              <a:rPr lang="en-IN" sz="1800" i="1" dirty="0">
                <a:effectLst/>
                <a:highlight>
                  <a:srgbClr val="00FFFF"/>
                </a:highlight>
                <a:latin typeface="Times New Roman" panose="02020603050405020304" pitchFamily="18" charset="0"/>
              </a:rPr>
              <a:t>Crime scene investigation </a:t>
            </a:r>
            <a:r>
              <a:rPr lang="en-IN" sz="1800" dirty="0">
                <a:effectLst/>
                <a:latin typeface="Times New Roman" panose="02020603050405020304" pitchFamily="18" charset="0"/>
              </a:rPr>
              <a:t>is a process that aims at recording the crime scene as it is first encountered and collecting all scientific, potentially relevant physical evidences to provide a solution in a particular case. </a:t>
            </a:r>
            <a:endParaRPr lang="en-IN" dirty="0">
              <a:effectLst/>
            </a:endParaRPr>
          </a:p>
          <a:p>
            <a:pPr algn="just"/>
            <a:r>
              <a:rPr lang="en-IN" sz="1800" dirty="0">
                <a:effectLst/>
                <a:latin typeface="Times New Roman" panose="02020603050405020304" pitchFamily="18" charset="0"/>
              </a:rPr>
              <a:t>The evidentiary clue materials are received in the laboratory might be very diverse in nature, but the methods used to analyze them some times can have a great deal in common or some time may even be identical. Similarly, various types of patterns are also analyzed and interpreted primarily to provide assistance to reconstruct (sequence of steps) the crime, although the patterns may have been produced by quite different events involving quite dissimilar materials. </a:t>
            </a:r>
            <a:endParaRPr lang="en-IN" dirty="0">
              <a:effectLst/>
            </a:endParaRPr>
          </a:p>
        </p:txBody>
      </p:sp>
    </p:spTree>
    <p:extLst>
      <p:ext uri="{BB962C8B-B14F-4D97-AF65-F5344CB8AC3E}">
        <p14:creationId xmlns:p14="http://schemas.microsoft.com/office/powerpoint/2010/main" val="2434981867"/>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{7F8C55C3-9EE2-F84C-9903-63B22D248FCC}tf10001124_mac</Template>
  <TotalTime>2073</TotalTime>
  <Words>2774</Words>
  <Application>Microsoft Macintosh PowerPoint</Application>
  <PresentationFormat>Widescreen</PresentationFormat>
  <Paragraphs>186</Paragraphs>
  <Slides>20</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ff3</vt:lpstr>
      <vt:lpstr>Arial</vt:lpstr>
      <vt:lpstr>Baskerville</vt:lpstr>
      <vt:lpstr>Chalkduster</vt:lpstr>
      <vt:lpstr>Corbel</vt:lpstr>
      <vt:lpstr>Times New Roman</vt:lpstr>
      <vt:lpstr>Times New Roman,Bold</vt:lpstr>
      <vt:lpstr>Wingdings</vt:lpstr>
      <vt:lpstr>Wingdings 2</vt:lpstr>
      <vt:lpstr>Frame</vt:lpstr>
      <vt:lpstr>Unit 2</vt:lpstr>
      <vt:lpstr>Contemporary Development in Academics and Practices in Forensic Sciences</vt:lpstr>
      <vt:lpstr>Contemporary Development in Academics and Practices in Forensic Sciences</vt:lpstr>
      <vt:lpstr>Contemporary Development in Academics and Practices in Forensic Sciences</vt:lpstr>
      <vt:lpstr>Contemporary Development in Academics and Practices in Forensic Sciences</vt:lpstr>
      <vt:lpstr>Contemporary Development in Academics and Practices in Forensic Sciences</vt:lpstr>
      <vt:lpstr>Contemporary Development in Academics and Practices in Forensic Sciences</vt:lpstr>
      <vt:lpstr>Advantages of Scientific Investigations</vt:lpstr>
      <vt:lpstr>Advantages of Scientific Investigations</vt:lpstr>
      <vt:lpstr>SCOPE</vt:lpstr>
      <vt:lpstr>Nature</vt:lpstr>
      <vt:lpstr>Tools and Techniques in Forensic Sciences</vt:lpstr>
      <vt:lpstr>Tools and Techniques in Forensic Sciences</vt:lpstr>
      <vt:lpstr>Tools and Techniques in Forensic Sciences</vt:lpstr>
      <vt:lpstr>Tools and Techniques in Forensic Sciences</vt:lpstr>
      <vt:lpstr>Tools and Techniques in Forensic Sciences</vt:lpstr>
      <vt:lpstr>Tools and Techniques in Forensic Sciences</vt:lpstr>
      <vt:lpstr>Tools and Techniques in Forensic Sciences</vt:lpstr>
      <vt:lpstr>Tools and Techniques in Forensic Sciences</vt:lpstr>
      <vt:lpstr>Tools and Techniques in Forensic Sciences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2</dc:title>
  <dc:creator>Kiruthiga U</dc:creator>
  <cp:lastModifiedBy>Kiruthiga U</cp:lastModifiedBy>
  <cp:revision>5</cp:revision>
  <dcterms:created xsi:type="dcterms:W3CDTF">2022-09-21T07:32:51Z</dcterms:created>
  <dcterms:modified xsi:type="dcterms:W3CDTF">2022-09-28T19:06:01Z</dcterms:modified>
</cp:coreProperties>
</file>

<file path=docProps/thumbnail.jpeg>
</file>